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96" r:id="rId2"/>
    <p:sldId id="465" r:id="rId3"/>
    <p:sldId id="450" r:id="rId4"/>
    <p:sldId id="382" r:id="rId5"/>
    <p:sldId id="384" r:id="rId6"/>
    <p:sldId id="385" r:id="rId7"/>
    <p:sldId id="466" r:id="rId8"/>
    <p:sldId id="467" r:id="rId9"/>
    <p:sldId id="468" r:id="rId10"/>
    <p:sldId id="434" r:id="rId11"/>
    <p:sldId id="469" r:id="rId12"/>
    <p:sldId id="470" r:id="rId13"/>
    <p:sldId id="429" r:id="rId14"/>
    <p:sldId id="471" r:id="rId15"/>
    <p:sldId id="472" r:id="rId16"/>
    <p:sldId id="473" r:id="rId17"/>
    <p:sldId id="484" r:id="rId18"/>
    <p:sldId id="485" r:id="rId19"/>
    <p:sldId id="474" r:id="rId20"/>
    <p:sldId id="399" r:id="rId21"/>
    <p:sldId id="475" r:id="rId22"/>
    <p:sldId id="476" r:id="rId23"/>
    <p:sldId id="477" r:id="rId24"/>
    <p:sldId id="478" r:id="rId25"/>
    <p:sldId id="486" r:id="rId26"/>
    <p:sldId id="432" r:id="rId27"/>
    <p:sldId id="433" r:id="rId28"/>
    <p:sldId id="422" r:id="rId29"/>
    <p:sldId id="423" r:id="rId30"/>
    <p:sldId id="425" r:id="rId31"/>
    <p:sldId id="424" r:id="rId32"/>
    <p:sldId id="479" r:id="rId33"/>
    <p:sldId id="480" r:id="rId34"/>
    <p:sldId id="481" r:id="rId35"/>
    <p:sldId id="482" r:id="rId36"/>
    <p:sldId id="483" r:id="rId37"/>
    <p:sldId id="451" r:id="rId38"/>
    <p:sldId id="438" r:id="rId39"/>
    <p:sldId id="439" r:id="rId40"/>
    <p:sldId id="440" r:id="rId41"/>
    <p:sldId id="449" r:id="rId42"/>
    <p:sldId id="441" r:id="rId43"/>
    <p:sldId id="442" r:id="rId44"/>
    <p:sldId id="443" r:id="rId45"/>
    <p:sldId id="444" r:id="rId46"/>
    <p:sldId id="445" r:id="rId47"/>
    <p:sldId id="446" r:id="rId48"/>
    <p:sldId id="447" r:id="rId49"/>
    <p:sldId id="448" r:id="rId50"/>
    <p:sldId id="453" r:id="rId51"/>
    <p:sldId id="454" r:id="rId52"/>
    <p:sldId id="456" r:id="rId53"/>
    <p:sldId id="458" r:id="rId54"/>
    <p:sldId id="459" r:id="rId55"/>
    <p:sldId id="460" r:id="rId56"/>
    <p:sldId id="461" r:id="rId57"/>
    <p:sldId id="462" r:id="rId58"/>
    <p:sldId id="463" r:id="rId59"/>
    <p:sldId id="464" r:id="rId60"/>
  </p:sldIdLst>
  <p:sldSz cx="9144000" cy="6858000" type="screen4x3"/>
  <p:notesSz cx="6858000" cy="9144000"/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9"/>
    <p:restoredTop sz="75211"/>
  </p:normalViewPr>
  <p:slideViewPr>
    <p:cSldViewPr snapToGrid="0">
      <p:cViewPr varScale="1">
        <p:scale>
          <a:sx n="87" d="100"/>
          <a:sy n="87" d="100"/>
        </p:scale>
        <p:origin x="1784" y="18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9DF3FE-8179-CD4B-A26E-A51F5B18B9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FC4D58-CB5E-6242-9E20-B84E0B19AE3F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90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11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the course loop, note the presence of the input disturbance.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Using a PI controller for course, the response to the course command and disturbance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ro-RO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\chi =  \frac{k_{p_{\chi}} g/V_a s + k_{i_{\chi}}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g/V_a}{s^2 + k_{p_{\chi}} g/V_a s + k_{i_{\chi}} g/V_a} \chi^c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+ 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\frac{g/</a:t>
            </a:r>
            <a:r>
              <a:rPr lang="hr-H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s}{s^2 + k_{p_{\chi}} g/V_a s + k_{i_{\chi}}g/V_a} d_{\chi}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hr-H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hr-H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hr-H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Note: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There is a zero in the response to the course command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The presence of the zero at the origin ensures rejection of low frequency disturbances.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B1FEA-DC1B-2341-A02A-83814082F287}" type="slidenum">
              <a:rPr lang="en-US"/>
              <a:pPr/>
              <a:t>12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a zero, the canonical second-order TF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 = \frac{2\zeta \omega_{n} s +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\omega_{n}^2}{s^2 + 2\zeta\omega_{n} s +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\omega_{n}^2}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hu-HU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Note that $\zeta$ has a different effect when the zero is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71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13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underbrace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 + 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_{i_{\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g/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)}{s^2 + (k_{p_{\chi}} g/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 + (k_{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_{\chi}} g/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}_{\text{Response to course command}} +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underbrace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s}{s^2 + 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 + 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_{i_{\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 d_{\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{Response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disturbance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Equating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coefficients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canonical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TF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}^2 =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_{i_{\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zeta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</a:t>
            </a:r>
            <a:endParaRPr lang="de-D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blue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}W_{\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de-D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boxed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= 2{\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blue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zeta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de-D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\boxed{k_{i_{\chi}} = \omega_{n_\chi}^2 V_g/g}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hu-HU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parameters are bandwidth separation {\color{blue}$W_{\chi}$} and damping ratio {\color{blue}$\zeta_{\chi}$}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19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14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4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model is known, the the design parameters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{0.12in}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Inner Loop (roll attitude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${\color{blue}\omega_{n_\phi}}$ - Error in roll when aileron just saturates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${\color{blue}\zeta_{\phi}}$ - Damping ratio for roll attitude loop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Outer Loop (course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${\color{blue}W_\chi&gt;1}$ - Bandwidth separation between roll and course loops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${\color{blue}\zeta_{\chi}}$ - Damping ratio for course hold loop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Yaw damper (if rudder is available)}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- cut off frequency for wash-out filter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- gain for yaw damper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model is not known, and autopilot must be tuned in flight, then the following gains are tuned one at a time, in this specific order: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{0.12in}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Inner Loop (roll attitude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${\color{blue}k_{d_{\phi}}}$ - Increase $k_{d_{\phi}}$ until onset of instability, and then back off by 20\%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${\color{blue}k_{p_{\phi}}}$ - Tune $k_{p_{\phi}}$ to get acceptable step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Outer Loop (course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${\color{blue}k_{p_{\chi}}}$ - Tune $k_{p_{\chi}}$ to get acceptable step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_{\chi}}}$ - Tune $k_{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_{\chi}}$ to remove steady state error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Sideslip hold (if rudder is available)}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${\color{blue}\tau_{r}}$ - Tune $\tau_{r}$ to get acceptable step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${\color{blue}k_{r}}$ - Tune $k_{r}$ to remove steady state error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4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9236B-0823-5B40-AD0D-0BB843567309}" type="slidenum">
              <a:rPr lang="en-US"/>
              <a:pPr/>
              <a:t>17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F9568E-4D5C-5E4B-B60C-360451FEF301}" type="slidenum">
              <a:rPr lang="en-US"/>
              <a:pPr/>
              <a:t>18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Provided pitch loop functions as intended, we can simplify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inner-loop dynamics to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/\theta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K_{\theta_\text{DC}}$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66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AD2252-014E-3649-8D5F-6D3A23166147}" type="slidenum">
              <a:rPr lang="en-US"/>
              <a:pPr/>
              <a:t>19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H_{\theta/\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 = \underbrace{\frac{k_{p_{\theta}}a_{\theta_3}}{s^2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(a_{\theta_1} + k_{d_{\theta}}a_{\theta_3})s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(a_{\theta_2}+k_{p_{\theta}}a_{\theta_3})}}_{\text{Closed Loop TF}}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\underbrace{\frac{K_{\theta_\text{DC}} \omega_{n_\theta}^2}{s^2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2\zeta_{_\theta}\omega_{n_\theta} s + \omega_{n_\theta}^2}}_{\text{Note: Non-unity DC Gain}}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coefficients, the gains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\boxed{k_{p_\theta} = \frac{{\color{blue}\omega_{n_\theta}^2}-a_{\theta_2}}{a_{\theta_3}}}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\boxed{k_{d_{\phi}} = \frac{2{\color{blue}\zeta_{\theta}}{\color{blue}\omega_{n_\theta}}-a_{\theta_1}}{a_{\theta_3}}}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Design parameters are {\color{blue}$\omega_{n_\theta}$} and {\color{blue}$\zeta_{\theta}$}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DC gain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\boxed{K_{\theta_{DC}}=\frac{k_{p_\theta}a_{\theta_3}}{a_{\theta_2}+ k_{p_\theta}a_{\theta_3}}}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501859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F9568E-4D5C-5E4B-B60C-360451FEF301}" type="slidenum">
              <a:rPr lang="en-US"/>
              <a:pPr/>
              <a:t>20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Provided pitch loop functions as intended, we can simplify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inner-loop dynamics to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/\theta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K_{\theta_\text{DC}}$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40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5878F-B8D8-D945-B020-3507A17DE6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75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83E83D-401D-CA48-BF71-9FAA7D46446F}" type="slidenum">
              <a:rPr lang="en-US"/>
              <a:pPr/>
              <a:t>21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h(s)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}}{s^2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}s 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+ \left(\frac{s}{s^2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}s 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 PI control on altitude ensures that $h$ tracks constant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with zero steady-state error and rejects constant disturbances</a:t>
            </a:r>
          </a:p>
        </p:txBody>
      </p:sp>
    </p:spTree>
    <p:extLst>
      <p:ext uri="{BB962C8B-B14F-4D97-AF65-F5344CB8AC3E}">
        <p14:creationId xmlns:p14="http://schemas.microsoft.com/office/powerpoint/2010/main" val="3922079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the transfer functions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H_{h/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}\left(s+\frac{k_{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}}\right)}{s^2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}s 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\quad \text{and} \quad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= \frac{2\zeta 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\omega_{n}^2}{s^2 + 2\zeta\omega_{n}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gives the coefficients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_{h}} = \frac{\omega_{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}^2}{K_{\theta_\text{DC}}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\boxed{k_{p_{h}} = \frac{2{\color{blue}\zeta_{h}}\omega_{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bandwidth separation is achieved by selecting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\frac{1}{{\color{blue}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}}\omega_{n_{\theta}}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Design parameters are bandwidth separation {\color{blue}$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$} and damping ratio {\color{blue}$\zeta_{\theta}$}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68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25C027-6746-474C-977C-E2BDC2FBAEEA}" type="slidenum">
              <a:rPr lang="en-US"/>
              <a:pPr/>
              <a:t>23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\left(\frac{a_{V_2}(k_{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})}{s^2+(a_{V_1}+a_{V_2}k_{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\right)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\left(\frac{s}{s^2+(a_{V_1}+a_{V_2}k_{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})s + 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d_V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 PI control on the throttle-to-airspeed loop ensures that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tracks a constant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with zero steady-state error and rejects constant disturbances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83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25C027-6746-474C-977C-E2BDC2FBAEEA}" type="slidenum">
              <a:rPr lang="en-US"/>
              <a:pPr/>
              <a:t>24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the transfer functions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 = \left(\frac{a_{V_2}k_{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})}{s^2+(a_{V_1}+a_{V_2}k_{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\right)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\frac{2\zeta 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\omega_{n}^2}{s^2 + 2\zeta\omega_{n}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gives the coefficients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_{V}} = \frac{{\color{blue}\omega_{n_{V}}}^2}{a_{V_2}}}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\boxed{k_{p_{V}} = \frac{2{\color{blue}\zeta_{V}}{\color{blue}\omega_{n_{V}}}-a_{V_1}}{a_{V_2}}}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Design parameters are natural frequency {\color{blue}$\omega_{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}$} and damping ratio {\color{blue}$\zeta_{V}$}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778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}[language=Python]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class autopilot: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__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__(self,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ts_control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self.roll_from_aileron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pdControlWithRate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self.course_from_roll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piControl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self.yaw_damper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transferFunction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(num, den, Ts)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self.pitch_from_elevator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pdControlWithRate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self.altitude_from_pitch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piControl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self.airspeed_from_throttle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piControl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Ts, limit)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update(self,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state):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lateral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wrap(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cmd.course_command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self.saturate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cmd.phi_feedforward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self.course_from_roll.update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np.radians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(30),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np.radians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(30))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self.roll_from_aileron.update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self.yaw_damper.update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longitudinal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saturate the altitude command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self.saturate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cmd.altitude_command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self.altitude_from_pitch.update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self.pitch_from_elevator.update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self.airspeed_from_throttle.update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cmd.airspeed_command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        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self.saturate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0.0, 1.0)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return delta,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8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35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71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a general, first-order continuous-time transfer function of the form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H(s) = \frac{U(s)}{Y(s)} = k \left(\frac{n_1 s + n_0}{d_1 s + d_0}\right)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we want to be able to calculated the equivalent discrete-time transfer function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H(z) = \frac{U(z)}{Y(z)} = \frac{b_0 + b_1 z^{-1}}{1 + a_1 z^{-1}}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a specific sample rate $T_s$. Using Tustin's method (trapezoidal rule) by \\ substituting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\frac{2}{T_s}\left(\frac{1-z^{-1}}{1+z^{-1}}\right)$, we can calculate the coefficients of $H(z)$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b_0 = \frac{k (2 n_1 + T_s n_0)}{2 d_1 + T_s d_0}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b_1 &amp;= -\frac{k (2 n_1 - T_s n_0)}{2 d_1 + T_s d_0}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a_1 &amp;= -\frac{k (2 d_1 - T_s d_0)}{2 d_1 + T_s d_0}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By taking the inverse $z$ transform, we can convert our discrete transfer function to an discrete-time difference equation: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-a_1 u_{k-1} + b_0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b_1 y_{k-1}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9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our yaw damper,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H(s) 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(s)}{r(s)}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\left(\frac{s}{\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 + 1}\right)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\left(\frac{s}{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_{wo}}\right),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0.2$, $p_{wo} = 0.45$ rad/s, and $T_s = 0.01$ s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This gives a discrete-time transfer function of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H(z) 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(z)}{r(z)} = \frac{0.1996 - 0.1996 \, z^{-1}}{1 - 0.9955 \, z^{-1}}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with the corresponding difference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\delta_{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r,k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0.9955 \, \delta_{r,k-1} + 0.1996 \,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- 0.1996 \, r_{k-1}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coeficients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of $H(z)$ can be calculated manually as we have done here or they can be computed in MATLAB using the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{c2d} command with the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{'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tustin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'} option or in Python using the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{control.matlab.c2d} function. This is especially convenient for higher-order transfer functions.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3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34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\text{Yaw damper:}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\left(\frac{s}{s+\frac{1}{\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 r(s)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\text{In time domain:}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\dot{\delta}_r 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\dot{r}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\text{Integrating:}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}\int_{-\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}^t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(\sigma)d\sigma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r(t)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State-space form: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Discrete-time: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xi_k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\xi_{k-1}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r_{k-1}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\delta_{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xi_k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9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13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35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}[language=Python]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class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yawDamper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__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__(self,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set initial conditions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update(self, u):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(-1/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r)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-1/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6233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Roll attitude loop.  For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Aerosonde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model use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=17~m/s$.  Note that $\phi^{\max}$ is a design parameter. Put aircraft in trim, and command steps on roll.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Course attitude loop.  Command steps in $\chi$.  Can by-pass simplified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simulink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files.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For sideslip, assume no rudder, i.e., set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=0$.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Pitch attitude loop.  Note that $e_{\theta}^{\max}$ is a design parameter.  Don't use simplified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simulink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file.  Command steps in pitch angle.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Altitude using pitch, airspeed using pitch, and airspeed using throttle: implement directly on full Simulink model.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Implement full autopilot using state machine for longitudinal control.  Simulation should be from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take-off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altitude hold.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33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Developed in the 1980's by Antonius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Lambregts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Based on energy manipulation techniques from the 1950's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Control the energy of the system instead of the altitude and airspeed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88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\item{Kinetic Energy}: 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E_K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{1}{2} m V_a^2$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\item{Potential Energy}: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E_P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 g h$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\item{Total Energy}: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E_T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E_P + E_K$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\item{Energy Difference}: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E_P - E_K$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4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Original TECS proposed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Lambregts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is based on energy rates: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T_D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\dot{E}_t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_{t_0}^t \dot{\tilde{E}}_t  \delta_\tau$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$T_D$ is thrust needed to counteract drag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 controller based on total energy rate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k_{p,\theta} \dot{E}_d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,\theta}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_{t_0}^t \dot{\tilde{E}}_d  \delta_\tau$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 controller based on energy distribution rate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Stability shown for linear systems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{\color{blue} We will show that the performance of this scheme is less than desirable.}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7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the trust needed to counteract drag is unknown, then one possibility is to use an integrator to find $T_D$: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\tilde{E}_t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\tilde{E}_t d\tau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\dot{E}_t 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PID controller based on total energy (not energy rate)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k_{p,\theta} \tilde{E}_d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,\theta}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\tilde{E}_d  d\tau + k_{d,\theta}\dot{E}_d$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PID controller based on energy distribution (not rate)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08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Nonlinear re-derivation: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\begin{itemize}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\item Error Definitions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\begin{align*}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\tilde{E}_K &amp;= \frac{1}{2}m \left( \left(V^d_a\right)^2 - V_a^2 \right) \\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\tilde{E}_P &amp;= m g \left( h^d - h \right)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\end{align*}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\item Lyapunov Function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\begin{equation*}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V = \frac{1}{2} \tilde{E}_T^2 + \frac{1}{2} \tilde{E}_D^2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\end{equation*}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\item Controller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\begin{align*}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T^c &amp;= D + \frac{\tilde{E}^d_T}{V_a} + k_T \frac{\tilde{E}_T}{V_a} \\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\gamma^c &amp;= \sin^{-1}\left(\dfrac{\dot{h}^d}{V_a} + \dfrac{1}{2 m g V_a} \left( -k_1 \tilde{E}_K + k_2 \tilde{E}_P \right)\right) \\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\end{align*}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15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\item{Original:}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  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{\dot{E}_T}{m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{\tilde{E}_T}{m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\item{Nonlinear:}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D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{\dot{E}^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{\tilde{E}_T}{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{10mm}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Similar if $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m g$ and $k_{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$.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nonlinear controller uses the desired energy rate.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8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\item{Modified Original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Ardupilot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):}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{k_{p,\theta}}{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 g} \left( \left( 2-k \right) \dot{E}_P - k \dot{E}_K \right) 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,\theta}}{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 g} \tilde{E}_D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 &amp;\in [0, 2 ]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\item{Nonlinear:}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\sin^{-1}\left(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{\dot{h}^d}{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 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\left( -k_1 \tilde{E}_K + k_2 \tilde{E}_P \right)\right)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k_1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k_2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0 &amp;&lt;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Lyapunov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derivation suggests potential energy error should be weighted more than kinetic energy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4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the drag is unknown, then we can add an adaptive estimate: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\hat{D}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{\Phi}^\top \hat{\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{\Psi}}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{\dot{E}^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{\tilde{E}_T}{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\sin^{-1}\left(\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{\dot{h}^d}{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 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\left( -k_1 \tilde{E}_K + k_2 \tilde{E}_P \right)\right)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\dot{\hat{\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{\Psi}}} &amp;= 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\tilde{E}_T -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\tilde{E}_D\right)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67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Augment the States with an Integrator.}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Given the state space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 &amp;= Ax + Bu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$z$ represents the controlled output. Suppose that the objective is to drive $z$ to a reference signal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and further suppose that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is a step, i.e., $\dot{z}_r=0$.  The first step is to augment the state with the integrator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}^t \left(z(\tau)-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\right)d\tau.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1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Augment the States with an Integrator.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Defining the augmented state as $\xi = (x^\top,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^\top)^\top$, results in the augmented state space equations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 = \bar{A}\xi + \bar{B}u,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\bar{A}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A &amp; 0 \\ H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\bar{B}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B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8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Linear Quadratic Regulator Theory}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Given the state space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 = Ax + Bu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the symmetric positive semi-definite matrix $Q$, and the symmetric positive definite matrix $R$, the LQR problem is to minis the cost index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J(x_0) = \min_{u(t),t\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0} \int_0^\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x^\top(\tau) Q x(\tau) + u^\top(\tau) R u(\tau) d\tau.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$(A,B)$ is controllable, and $(A,Q^{1/2})$ is observable, then a unique optimal control exists and is given in linear feedback form as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-K_{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lqr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x(t).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76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Linear Quadratic Regulator Theory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LQR gain is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lqr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R^{-1}B^\top P,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$P$ is the symmetric positive definite solution of the Algebraic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Riccati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PA + A^\top P + Q - PBR^{-1}B^\top P = 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20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Linear Quadratic Regulator Theory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It should be noted that $K_{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lqr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is the optimal feedback gains given $Q$ and $R$.  The controller is tuned by changing $Q$ and $R$.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Typically we choose $Q$ and $R$ to be diagonal matrices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q_1 &amp; 0 &amp; \dots &amp; 0 \\ 0 &amp; q_2 &amp; \dots &amp; 0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0 &amp; 0 &amp; \dots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r_1 &amp; 0 &amp; \dots &amp; 0 \\ 0 &amp; r_2 &amp; \dots &amp; 0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0 &amp; 0 &amp; \dots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$n$ is the number of states, $m$ is the number of inputs, and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0$ ensures $Q$ is positive semi-definite, and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&gt;0$ ensure $R$ is positive definite.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9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Lateral Autopilot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 derived in Chapter 5, the state space equations for the lateral equation of motion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(v, p, r, \phi, \psi)^\top$ and $u_{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)^\top$.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objective of the lateral autopilot is to drive course $\chi$ to commanded course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$.  Therefore, we augment the state with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(\chi-\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dt.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Since $\chi\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\psi$, we approximate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}=(0, 0, 0, 0, 1)$.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61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Lateral Autopilot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augmented lateral state equations are 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LQR controller designed using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q_\phi, q_\chi, q_{I} \right]\right)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 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}\right]\right).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59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Longitudinal Autopilot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 derived in Chapter 5, the state space equations for the longitudinal equations of motion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(u, w, q, \theta, h)^\top$ and $u_{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)^\top$.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objective of the longitudinal autopilot is to drive altitude $h$ to commanded altitude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and airspeed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to commanded airspeed $V_{ac}$.  Therefore, we augment the state with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(h-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-V_{ac})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\left(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V_{ac}\end{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}=\begin{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0 &amp; 0 &amp; 0 &amp; 0 &amp; 1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&amp; 0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287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Longitudinal Autopilot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augmented longitudinal state equations are 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LQR controller designed using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q_\theta,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q_{I} \right]\right)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 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}\right]\right).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2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8979B3-7812-8947-B1C9-DC542D3FC2B8}" type="slidenum">
              <a:rPr lang="en-US"/>
              <a:pPr/>
              <a:t>7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79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AE751-7056-0447-8515-1C272363F819}" type="slidenum">
              <a:rPr lang="en-US"/>
              <a:pPr/>
              <a:t>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H_{\phi/\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 = \underbrace{\frac{k_{p_{\phi}}a_{\phi_2}}{s^2 + (a_{\phi_1}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a_{\phi_2}k_{d_{\phi}})s + k_{p_{\phi}}a_{\phi_2}}}_{\text{Closed Loop TF}}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= \underbrace{\frac{\omega_{n_\phi}^2}{s^2 + 2\zeta_{_\phi}\omega_{n_\phi}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\omega_{n_\phi}^2}}_{\text{Canonical $2^{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}$-order TF}}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Design parameters are {\color{blue}$\omega_{n_\phi}$} and {\color{blue}$\zeta_{\phi}$}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Gains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\boxed{k_{p_\phi} = \frac{{\color{blue}\omega_{n_\phi}^2}}{a_{\phi_2}}}\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\boxed{k_{d_{\phi}} = \frac{2{\color{blue}\zeta_{\phi}}{\color{blue}\omega_{n_\phi}}-a_{\phi_1}}{a_{\phi_2}}}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Implementation: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k_{p_\phi}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- \phi(t)) - k_{d_\phi} p(t).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261408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AE751-7056-0447-8515-1C272363F819}" type="slidenum">
              <a:rPr lang="en-US"/>
              <a:pPr/>
              <a:t>9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}(s) =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underbrace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}}a_{\phi_2}}{s^2 + (a_{\phi_1}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 a_{\phi_2}k_{d_{\phi}})s + k_{p_{\phi}}a_{\phi_2}}}_{\text{Closed Loop TF}}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\underbrace{\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{\omega_{n_\phi}^2}{s^2 + 2\zeta_{_\phi}\omega_{n_\phi} s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\omega_{n_\phi}^2}}_{\text{Canonical $2^{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}$-order TF}}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parameters are {\color{blue}$e_{\phi}^{\max}$} and {\color{blue}$\zeta_{\phi}$}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Gains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\boxed{k_{p_\phi}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^\text{max}}{{\color{blue} e_{\phi}^{\max}}}}\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\boxed{k_{d_{\phi}}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{2{\color{blue}\zeta_{\phi}}\omega_{n_\phi}-a_{\phi_1}}{a_{\phi_2}}}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8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8979B3-7812-8947-B1C9-DC542D3FC2B8}" type="slidenum">
              <a:rPr lang="en-US"/>
              <a:pPr/>
              <a:t>10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D33C8-1143-544F-AF8D-C45507C037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27D5A-0A5C-B147-8D7F-71CD7B7CD0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4BDBB-B1C6-FF46-95F8-340C61421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B1725-7977-C941-A803-83FED5D34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3E2D7-6959-C945-8120-C188A484F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793EBF-BD5E-EF48-B733-52C33E6F4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512F1-41C3-3A45-A22A-03652FBB4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BAFAC-5318-524D-9983-EEEE05C21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8DA67-8105-254A-A894-2DD4BEC3FE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98" y="152854"/>
            <a:ext cx="8229600" cy="60395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BC349-FFF8-9445-8687-631E92B36D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BEFFC-C192-A645-8DFB-6A4C0EE565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F81F9-FEAF-484B-8898-2CE348DDCB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523874" y="6463905"/>
            <a:ext cx="8065649" cy="25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dirty="0"/>
              <a:t>Beard &amp; McLain,</a:t>
            </a:r>
            <a:r>
              <a:rPr lang="en-US" baseline="0" dirty="0"/>
              <a:t> “</a:t>
            </a:r>
            <a:r>
              <a:rPr lang="en-US" dirty="0"/>
              <a:t>Small Unmanned Aircraft,”  </a:t>
            </a:r>
            <a:r>
              <a:rPr lang="en-US" i="1" dirty="0"/>
              <a:t>Princeton University Press,</a:t>
            </a:r>
            <a:r>
              <a:rPr lang="en-US" baseline="0" dirty="0"/>
              <a:t> 2012,  Chapter 6: Slide</a:t>
            </a:r>
            <a:r>
              <a:rPr lang="en-US" dirty="0"/>
              <a:t> </a:t>
            </a:r>
            <a:fld id="{84CC4BE0-69A4-1A49-A7C1-B543DABBF88A}" type="slidenum">
              <a:rPr lang="en-US" smtClean="0"/>
              <a:pPr algn="ctr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18" Type="http://schemas.openxmlformats.org/officeDocument/2006/relationships/image" Target="../media/image37.emf"/><Relationship Id="rId26" Type="http://schemas.openxmlformats.org/officeDocument/2006/relationships/image" Target="../media/image44.emf"/><Relationship Id="rId3" Type="http://schemas.openxmlformats.org/officeDocument/2006/relationships/tags" Target="../tags/tag10.xml"/><Relationship Id="rId21" Type="http://schemas.openxmlformats.org/officeDocument/2006/relationships/image" Target="../media/image40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17" Type="http://schemas.openxmlformats.org/officeDocument/2006/relationships/image" Target="../media/image36.emf"/><Relationship Id="rId25" Type="http://schemas.openxmlformats.org/officeDocument/2006/relationships/image" Target="../media/image55.emf"/><Relationship Id="rId2" Type="http://schemas.openxmlformats.org/officeDocument/2006/relationships/tags" Target="../tags/tag9.xml"/><Relationship Id="rId16" Type="http://schemas.openxmlformats.org/officeDocument/2006/relationships/image" Target="../media/image35.emf"/><Relationship Id="rId20" Type="http://schemas.openxmlformats.org/officeDocument/2006/relationships/image" Target="../media/image39.emf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1.emf"/><Relationship Id="rId24" Type="http://schemas.openxmlformats.org/officeDocument/2006/relationships/image" Target="../media/image43.emf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34.emf"/><Relationship Id="rId23" Type="http://schemas.openxmlformats.org/officeDocument/2006/relationships/image" Target="../media/image42.emf"/><Relationship Id="rId28" Type="http://schemas.openxmlformats.org/officeDocument/2006/relationships/image" Target="../media/image46.emf"/><Relationship Id="rId10" Type="http://schemas.openxmlformats.org/officeDocument/2006/relationships/image" Target="../media/image30.emf"/><Relationship Id="rId19" Type="http://schemas.openxmlformats.org/officeDocument/2006/relationships/image" Target="../media/image38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9.emf"/><Relationship Id="rId14" Type="http://schemas.openxmlformats.org/officeDocument/2006/relationships/image" Target="../media/image54.emf"/><Relationship Id="rId22" Type="http://schemas.openxmlformats.org/officeDocument/2006/relationships/image" Target="../media/image41.emf"/><Relationship Id="rId27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57.emf"/><Relationship Id="rId3" Type="http://schemas.openxmlformats.org/officeDocument/2006/relationships/image" Target="../media/image27.emf"/><Relationship Id="rId7" Type="http://schemas.openxmlformats.org/officeDocument/2006/relationships/image" Target="../media/image35.emf"/><Relationship Id="rId12" Type="http://schemas.openxmlformats.org/officeDocument/2006/relationships/image" Target="../media/image55.emf"/><Relationship Id="rId17" Type="http://schemas.openxmlformats.org/officeDocument/2006/relationships/image" Target="../media/image59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43.emf"/><Relationship Id="rId5" Type="http://schemas.openxmlformats.org/officeDocument/2006/relationships/image" Target="../media/image29.emf"/><Relationship Id="rId15" Type="http://schemas.openxmlformats.org/officeDocument/2006/relationships/image" Target="../media/image45.emf"/><Relationship Id="rId10" Type="http://schemas.openxmlformats.org/officeDocument/2006/relationships/image" Target="../media/image42.emf"/><Relationship Id="rId4" Type="http://schemas.openxmlformats.org/officeDocument/2006/relationships/image" Target="../media/image28.emf"/><Relationship Id="rId9" Type="http://schemas.openxmlformats.org/officeDocument/2006/relationships/image" Target="../media/image40.emf"/><Relationship Id="rId1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4.emf"/><Relationship Id="rId18" Type="http://schemas.openxmlformats.org/officeDocument/2006/relationships/image" Target="../media/image40.emf"/><Relationship Id="rId3" Type="http://schemas.openxmlformats.org/officeDocument/2006/relationships/image" Target="../media/image27.emf"/><Relationship Id="rId7" Type="http://schemas.openxmlformats.org/officeDocument/2006/relationships/image" Target="../media/image35.emf"/><Relationship Id="rId12" Type="http://schemas.openxmlformats.org/officeDocument/2006/relationships/image" Target="../media/image57.emf"/><Relationship Id="rId1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55.emf"/><Relationship Id="rId5" Type="http://schemas.openxmlformats.org/officeDocument/2006/relationships/image" Target="../media/image29.emf"/><Relationship Id="rId15" Type="http://schemas.openxmlformats.org/officeDocument/2006/relationships/image" Target="../media/image58.emf"/><Relationship Id="rId10" Type="http://schemas.openxmlformats.org/officeDocument/2006/relationships/image" Target="../media/image43.emf"/><Relationship Id="rId4" Type="http://schemas.openxmlformats.org/officeDocument/2006/relationships/image" Target="../media/image28.emf"/><Relationship Id="rId9" Type="http://schemas.openxmlformats.org/officeDocument/2006/relationships/image" Target="../media/image42.emf"/><Relationship Id="rId1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4.emf"/><Relationship Id="rId7" Type="http://schemas.openxmlformats.org/officeDocument/2006/relationships/image" Target="../media/image49.emf"/><Relationship Id="rId12" Type="http://schemas.openxmlformats.org/officeDocument/2006/relationships/image" Target="../media/image6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5.emf"/><Relationship Id="rId9" Type="http://schemas.openxmlformats.org/officeDocument/2006/relationships/image" Target="../media/image5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image" Target="../media/image83.png"/><Relationship Id="rId21" Type="http://schemas.openxmlformats.org/officeDocument/2006/relationships/notesSlide" Target="../notesSlides/notesSlide17.xml"/><Relationship Id="rId34" Type="http://schemas.openxmlformats.org/officeDocument/2006/relationships/image" Target="../media/image91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38" Type="http://schemas.openxmlformats.org/officeDocument/2006/relationships/image" Target="../media/image95.emf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slideLayout" Target="../slideLayouts/slideLayout6.xml"/><Relationship Id="rId29" Type="http://schemas.openxmlformats.org/officeDocument/2006/relationships/image" Target="../media/image86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37" Type="http://schemas.openxmlformats.org/officeDocument/2006/relationships/image" Target="../media/image94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image" Target="../media/image88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image" Target="../media/image26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8" Type="http://schemas.openxmlformats.org/officeDocument/2006/relationships/tags" Target="../tags/tag18.xml"/><Relationship Id="rId3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tags" Target="../tags/tag32.xml"/><Relationship Id="rId21" Type="http://schemas.openxmlformats.org/officeDocument/2006/relationships/image" Target="../media/image84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tags" Target="../tags/tag31.xml"/><Relationship Id="rId16" Type="http://schemas.openxmlformats.org/officeDocument/2006/relationships/image" Target="../media/image26.png"/><Relationship Id="rId20" Type="http://schemas.openxmlformats.org/officeDocument/2006/relationships/image" Target="../media/image83.png"/><Relationship Id="rId29" Type="http://schemas.openxmlformats.org/officeDocument/2006/relationships/image" Target="../media/image9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87.png"/><Relationship Id="rId5" Type="http://schemas.openxmlformats.org/officeDocument/2006/relationships/tags" Target="../tags/tag34.xml"/><Relationship Id="rId15" Type="http://schemas.openxmlformats.org/officeDocument/2006/relationships/notesSlide" Target="../notesSlides/notesSlide18.xml"/><Relationship Id="rId23" Type="http://schemas.openxmlformats.org/officeDocument/2006/relationships/image" Target="../media/image86.png"/><Relationship Id="rId28" Type="http://schemas.openxmlformats.org/officeDocument/2006/relationships/image" Target="../media/image96.emf"/><Relationship Id="rId10" Type="http://schemas.openxmlformats.org/officeDocument/2006/relationships/tags" Target="../tags/tag39.xml"/><Relationship Id="rId19" Type="http://schemas.openxmlformats.org/officeDocument/2006/relationships/image" Target="../media/image82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85.png"/><Relationship Id="rId27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image" Target="../media/image82.png"/><Relationship Id="rId39" Type="http://schemas.openxmlformats.org/officeDocument/2006/relationships/image" Target="../media/image95.emf"/><Relationship Id="rId21" Type="http://schemas.openxmlformats.org/officeDocument/2006/relationships/slideLayout" Target="../slideLayouts/slideLayout6.xml"/><Relationship Id="rId34" Type="http://schemas.openxmlformats.org/officeDocument/2006/relationships/image" Target="../media/image90.png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29" Type="http://schemas.openxmlformats.org/officeDocument/2006/relationships/image" Target="../media/image85.png"/><Relationship Id="rId41" Type="http://schemas.openxmlformats.org/officeDocument/2006/relationships/image" Target="../media/image99.emf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8.png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image" Target="../media/image26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31" Type="http://schemas.openxmlformats.org/officeDocument/2006/relationships/image" Target="../media/image87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notesSlide" Target="../notesSlides/notesSlide19.xml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tags" Target="../tags/tag65.xml"/><Relationship Id="rId21" Type="http://schemas.openxmlformats.org/officeDocument/2006/relationships/image" Target="../media/image101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26.png"/><Relationship Id="rId25" Type="http://schemas.openxmlformats.org/officeDocument/2006/relationships/image" Target="../media/image103.png"/><Relationship Id="rId2" Type="http://schemas.openxmlformats.org/officeDocument/2006/relationships/tags" Target="../tags/tag64.xml"/><Relationship Id="rId16" Type="http://schemas.openxmlformats.org/officeDocument/2006/relationships/image" Target="../media/image85.png"/><Relationship Id="rId20" Type="http://schemas.openxmlformats.org/officeDocument/2006/relationships/image" Target="../media/image100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94.png"/><Relationship Id="rId5" Type="http://schemas.openxmlformats.org/officeDocument/2006/relationships/tags" Target="../tags/tag67.xml"/><Relationship Id="rId15" Type="http://schemas.openxmlformats.org/officeDocument/2006/relationships/notesSlide" Target="../notesSlides/notesSlide20.xml"/><Relationship Id="rId23" Type="http://schemas.openxmlformats.org/officeDocument/2006/relationships/image" Target="../media/image93.png"/><Relationship Id="rId28" Type="http://schemas.openxmlformats.org/officeDocument/2006/relationships/image" Target="../media/image105.emf"/><Relationship Id="rId10" Type="http://schemas.openxmlformats.org/officeDocument/2006/relationships/tags" Target="../tags/tag72.xml"/><Relationship Id="rId19" Type="http://schemas.openxmlformats.org/officeDocument/2006/relationships/image" Target="../media/image92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102.png"/><Relationship Id="rId27" Type="http://schemas.openxmlformats.org/officeDocument/2006/relationships/image" Target="../media/image10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108.png"/><Relationship Id="rId18" Type="http://schemas.openxmlformats.org/officeDocument/2006/relationships/image" Target="../media/image26.png"/><Relationship Id="rId3" Type="http://schemas.openxmlformats.org/officeDocument/2006/relationships/tags" Target="../tags/tag78.xml"/><Relationship Id="rId21" Type="http://schemas.openxmlformats.org/officeDocument/2006/relationships/image" Target="../media/image115.emf"/><Relationship Id="rId7" Type="http://schemas.openxmlformats.org/officeDocument/2006/relationships/tags" Target="../tags/tag82.xml"/><Relationship Id="rId12" Type="http://schemas.openxmlformats.org/officeDocument/2006/relationships/image" Target="../media/image85.png"/><Relationship Id="rId17" Type="http://schemas.openxmlformats.org/officeDocument/2006/relationships/image" Target="../media/image112.emf"/><Relationship Id="rId2" Type="http://schemas.openxmlformats.org/officeDocument/2006/relationships/tags" Target="../tags/tag77.xml"/><Relationship Id="rId16" Type="http://schemas.openxmlformats.org/officeDocument/2006/relationships/image" Target="../media/image111.emf"/><Relationship Id="rId20" Type="http://schemas.openxmlformats.org/officeDocument/2006/relationships/image" Target="../media/image114.emf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107.png"/><Relationship Id="rId5" Type="http://schemas.openxmlformats.org/officeDocument/2006/relationships/tags" Target="../tags/tag80.xml"/><Relationship Id="rId15" Type="http://schemas.openxmlformats.org/officeDocument/2006/relationships/image" Target="../media/image110.png"/><Relationship Id="rId10" Type="http://schemas.openxmlformats.org/officeDocument/2006/relationships/notesSlide" Target="../notesSlides/notesSlide22.xml"/><Relationship Id="rId19" Type="http://schemas.openxmlformats.org/officeDocument/2006/relationships/image" Target="../media/image113.emf"/><Relationship Id="rId4" Type="http://schemas.openxmlformats.org/officeDocument/2006/relationships/tags" Target="../tags/tag79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9.png"/><Relationship Id="rId22" Type="http://schemas.openxmlformats.org/officeDocument/2006/relationships/image" Target="../media/image1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142.emf"/><Relationship Id="rId3" Type="http://schemas.openxmlformats.org/officeDocument/2006/relationships/image" Target="../media/image141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5.emf"/><Relationship Id="rId10" Type="http://schemas.openxmlformats.org/officeDocument/2006/relationships/image" Target="../media/image51.emf"/><Relationship Id="rId4" Type="http://schemas.openxmlformats.org/officeDocument/2006/relationships/image" Target="../media/image44.emf"/><Relationship Id="rId9" Type="http://schemas.openxmlformats.org/officeDocument/2006/relationships/image" Target="../media/image5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emf"/><Relationship Id="rId5" Type="http://schemas.openxmlformats.org/officeDocument/2006/relationships/image" Target="../media/image145.png"/><Relationship Id="rId10" Type="http://schemas.openxmlformats.org/officeDocument/2006/relationships/image" Target="../media/image150.emf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20.emf"/><Relationship Id="rId3" Type="http://schemas.openxmlformats.org/officeDocument/2006/relationships/image" Target="../media/image4.emf"/><Relationship Id="rId7" Type="http://schemas.openxmlformats.org/officeDocument/2006/relationships/image" Target="../media/image10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11" Type="http://schemas.openxmlformats.org/officeDocument/2006/relationships/image" Target="../media/image17.emf"/><Relationship Id="rId5" Type="http://schemas.openxmlformats.org/officeDocument/2006/relationships/image" Target="../media/image8.emf"/><Relationship Id="rId15" Type="http://schemas.openxmlformats.org/officeDocument/2006/relationships/image" Target="../media/image23.emf"/><Relationship Id="rId10" Type="http://schemas.openxmlformats.org/officeDocument/2006/relationships/image" Target="../media/image14.emf"/><Relationship Id="rId4" Type="http://schemas.openxmlformats.org/officeDocument/2006/relationships/image" Target="../media/image5.emf"/><Relationship Id="rId9" Type="http://schemas.openxmlformats.org/officeDocument/2006/relationships/image" Target="../media/image13.emf"/><Relationship Id="rId14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image" Target="../media/image25.emf"/><Relationship Id="rId4" Type="http://schemas.openxmlformats.org/officeDocument/2006/relationships/image" Target="../media/image9.emf"/><Relationship Id="rId9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emf"/><Relationship Id="rId18" Type="http://schemas.openxmlformats.org/officeDocument/2006/relationships/image" Target="../media/image38.emf"/><Relationship Id="rId26" Type="http://schemas.openxmlformats.org/officeDocument/2006/relationships/image" Target="../media/image46.emf"/><Relationship Id="rId3" Type="http://schemas.openxmlformats.org/officeDocument/2006/relationships/tags" Target="../tags/tag5.xml"/><Relationship Id="rId21" Type="http://schemas.openxmlformats.org/officeDocument/2006/relationships/image" Target="../media/image41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17" Type="http://schemas.openxmlformats.org/officeDocument/2006/relationships/image" Target="../media/image37.emf"/><Relationship Id="rId25" Type="http://schemas.openxmlformats.org/officeDocument/2006/relationships/image" Target="../media/image45.emf"/><Relationship Id="rId33" Type="http://schemas.openxmlformats.org/officeDocument/2006/relationships/image" Target="../media/image53.emf"/><Relationship Id="rId2" Type="http://schemas.openxmlformats.org/officeDocument/2006/relationships/tags" Target="../tags/tag4.xml"/><Relationship Id="rId16" Type="http://schemas.openxmlformats.org/officeDocument/2006/relationships/image" Target="../media/image36.emf"/><Relationship Id="rId20" Type="http://schemas.openxmlformats.org/officeDocument/2006/relationships/image" Target="../media/image40.emf"/><Relationship Id="rId29" Type="http://schemas.openxmlformats.org/officeDocument/2006/relationships/image" Target="../media/image49.emf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11" Type="http://schemas.openxmlformats.org/officeDocument/2006/relationships/image" Target="../media/image31.emf"/><Relationship Id="rId24" Type="http://schemas.openxmlformats.org/officeDocument/2006/relationships/image" Target="../media/image44.emf"/><Relationship Id="rId32" Type="http://schemas.openxmlformats.org/officeDocument/2006/relationships/image" Target="../media/image52.emf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35.emf"/><Relationship Id="rId23" Type="http://schemas.openxmlformats.org/officeDocument/2006/relationships/image" Target="../media/image43.emf"/><Relationship Id="rId28" Type="http://schemas.openxmlformats.org/officeDocument/2006/relationships/image" Target="../media/image48.emf"/><Relationship Id="rId10" Type="http://schemas.openxmlformats.org/officeDocument/2006/relationships/image" Target="../media/image30.emf"/><Relationship Id="rId19" Type="http://schemas.openxmlformats.org/officeDocument/2006/relationships/image" Target="../media/image39.emf"/><Relationship Id="rId31" Type="http://schemas.openxmlformats.org/officeDocument/2006/relationships/image" Target="../media/image51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9.emf"/><Relationship Id="rId14" Type="http://schemas.openxmlformats.org/officeDocument/2006/relationships/image" Target="../media/image34.emf"/><Relationship Id="rId22" Type="http://schemas.openxmlformats.org/officeDocument/2006/relationships/image" Target="../media/image42.emf"/><Relationship Id="rId27" Type="http://schemas.openxmlformats.org/officeDocument/2006/relationships/image" Target="../media/image47.emf"/><Relationship Id="rId30" Type="http://schemas.openxmlformats.org/officeDocument/2006/relationships/image" Target="../media/image50.emf"/><Relationship Id="rId8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18" Type="http://schemas.openxmlformats.org/officeDocument/2006/relationships/image" Target="../media/image5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17" Type="http://schemas.openxmlformats.org/officeDocument/2006/relationships/image" Target="../media/image46.emf"/><Relationship Id="rId2" Type="http://schemas.openxmlformats.org/officeDocument/2006/relationships/tags" Target="../tags/tag7.xml"/><Relationship Id="rId16" Type="http://schemas.openxmlformats.org/officeDocument/2006/relationships/image" Target="../media/image55.emf"/><Relationship Id="rId1" Type="http://schemas.openxmlformats.org/officeDocument/2006/relationships/tags" Target="../tags/tag6.xml"/><Relationship Id="rId6" Type="http://schemas.openxmlformats.org/officeDocument/2006/relationships/image" Target="../media/image30.emf"/><Relationship Id="rId11" Type="http://schemas.openxmlformats.org/officeDocument/2006/relationships/image" Target="../media/image34.emf"/><Relationship Id="rId5" Type="http://schemas.openxmlformats.org/officeDocument/2006/relationships/image" Target="../media/image26.png"/><Relationship Id="rId15" Type="http://schemas.openxmlformats.org/officeDocument/2006/relationships/image" Target="../media/image41.emf"/><Relationship Id="rId10" Type="http://schemas.openxmlformats.org/officeDocument/2006/relationships/image" Target="../media/image54.em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3.emf"/><Relationship Id="rId1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Chapter 6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Successive Loop Closure</a:t>
            </a:r>
          </a:p>
        </p:txBody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/>
              <a:t>TexPoint</a:t>
            </a:r>
            <a:r>
              <a:rPr lang="en-US" dirty="0"/>
              <a:t> fonts used in EMF. </a:t>
            </a:r>
          </a:p>
          <a:p>
            <a:r>
              <a:rPr lang="en-US" dirty="0"/>
              <a:t>Read the </a:t>
            </a:r>
            <a:r>
              <a:rPr lang="en-US" dirty="0" err="1"/>
              <a:t>TexPoint</a:t>
            </a:r>
            <a:r>
              <a:rPr lang="en-US" dirty="0"/>
              <a:t> manual before you delete this box.: </a:t>
            </a:r>
            <a:r>
              <a:rPr lang="en-US" dirty="0">
                <a:latin typeface="CMMI8"/>
              </a:rPr>
              <a:t>A</a:t>
            </a:r>
            <a:r>
              <a:rPr lang="en-US" dirty="0">
                <a:latin typeface="LCMSS8"/>
              </a:rPr>
              <a:t>A</a:t>
            </a:r>
            <a:r>
              <a:rPr lang="en-US" dirty="0">
                <a:latin typeface="CMEX10"/>
              </a:rPr>
              <a:t>A</a:t>
            </a:r>
            <a:r>
              <a:rPr lang="en-US" dirty="0">
                <a:latin typeface="CMSY8"/>
              </a:rPr>
              <a:t>A</a:t>
            </a:r>
            <a:r>
              <a:rPr lang="en-US" dirty="0">
                <a:latin typeface="Helvetica"/>
                <a:cs typeface="Helvetica"/>
              </a:rPr>
              <a:t>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18298" y="2302983"/>
            <a:ext cx="8077200" cy="2428875"/>
            <a:chOff x="914400" y="2371725"/>
            <a:chExt cx="8077200" cy="2428875"/>
          </a:xfrm>
        </p:grpSpPr>
        <p:sp>
          <p:nvSpPr>
            <p:cNvPr id="22531" name="Rectangle 2"/>
            <p:cNvSpPr>
              <a:spLocks noChangeArrowheads="1"/>
            </p:cNvSpPr>
            <p:nvPr/>
          </p:nvSpPr>
          <p:spPr bwMode="auto">
            <a:xfrm>
              <a:off x="5492750" y="2906713"/>
              <a:ext cx="974725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2" name="Oval 6"/>
            <p:cNvSpPr>
              <a:spLocks noChangeArrowheads="1"/>
            </p:cNvSpPr>
            <p:nvPr/>
          </p:nvSpPr>
          <p:spPr bwMode="auto">
            <a:xfrm>
              <a:off x="4454525" y="31416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3" name="Line 7"/>
            <p:cNvSpPr>
              <a:spLocks noChangeShapeType="1"/>
            </p:cNvSpPr>
            <p:nvPr/>
          </p:nvSpPr>
          <p:spPr bwMode="auto">
            <a:xfrm flipV="1">
              <a:off x="6461125" y="3259138"/>
              <a:ext cx="500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4" name="Line 9"/>
            <p:cNvSpPr>
              <a:spLocks noChangeShapeType="1"/>
            </p:cNvSpPr>
            <p:nvPr/>
          </p:nvSpPr>
          <p:spPr bwMode="auto">
            <a:xfrm>
              <a:off x="5146675" y="32591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6" name="Line 13"/>
            <p:cNvSpPr>
              <a:spLocks noChangeShapeType="1"/>
            </p:cNvSpPr>
            <p:nvPr/>
          </p:nvSpPr>
          <p:spPr bwMode="auto">
            <a:xfrm>
              <a:off x="4197350" y="3259138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9" name="Line 19"/>
            <p:cNvSpPr>
              <a:spLocks noChangeShapeType="1"/>
            </p:cNvSpPr>
            <p:nvPr/>
          </p:nvSpPr>
          <p:spPr bwMode="auto">
            <a:xfrm flipV="1">
              <a:off x="8458200" y="3267075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8" name="Rectangle 25"/>
            <p:cNvSpPr>
              <a:spLocks noChangeArrowheads="1"/>
            </p:cNvSpPr>
            <p:nvPr/>
          </p:nvSpPr>
          <p:spPr bwMode="auto">
            <a:xfrm>
              <a:off x="7705725" y="2913063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2" name="Line 28"/>
            <p:cNvSpPr>
              <a:spLocks noChangeShapeType="1"/>
            </p:cNvSpPr>
            <p:nvPr/>
          </p:nvSpPr>
          <p:spPr bwMode="auto">
            <a:xfrm>
              <a:off x="7362825" y="3267075"/>
              <a:ext cx="331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6" name="Rectangle 32"/>
            <p:cNvSpPr>
              <a:spLocks noChangeArrowheads="1"/>
            </p:cNvSpPr>
            <p:nvPr/>
          </p:nvSpPr>
          <p:spPr bwMode="auto">
            <a:xfrm>
              <a:off x="6973888" y="2913063"/>
              <a:ext cx="385762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6" name="Rectangle 40"/>
            <p:cNvSpPr>
              <a:spLocks noChangeArrowheads="1"/>
            </p:cNvSpPr>
            <p:nvPr/>
          </p:nvSpPr>
          <p:spPr bwMode="auto">
            <a:xfrm>
              <a:off x="5802313" y="3906838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7" name="Line 45"/>
            <p:cNvSpPr>
              <a:spLocks noChangeShapeType="1"/>
            </p:cNvSpPr>
            <p:nvPr/>
          </p:nvSpPr>
          <p:spPr bwMode="auto">
            <a:xfrm>
              <a:off x="6696075" y="32591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8" name="Line 46"/>
            <p:cNvSpPr>
              <a:spLocks noChangeShapeType="1"/>
            </p:cNvSpPr>
            <p:nvPr/>
          </p:nvSpPr>
          <p:spPr bwMode="auto">
            <a:xfrm flipH="1">
              <a:off x="6183313" y="4106863"/>
              <a:ext cx="5127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9" name="Line 47"/>
            <p:cNvSpPr>
              <a:spLocks noChangeShapeType="1"/>
            </p:cNvSpPr>
            <p:nvPr/>
          </p:nvSpPr>
          <p:spPr bwMode="auto">
            <a:xfrm flipH="1">
              <a:off x="5019675" y="4106863"/>
              <a:ext cx="771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0" name="Line 48"/>
            <p:cNvSpPr>
              <a:spLocks noChangeShapeType="1"/>
            </p:cNvSpPr>
            <p:nvPr/>
          </p:nvSpPr>
          <p:spPr bwMode="auto">
            <a:xfrm flipV="1">
              <a:off x="5008563" y="33782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1" name="Rectangle 50"/>
            <p:cNvSpPr>
              <a:spLocks noChangeArrowheads="1"/>
            </p:cNvSpPr>
            <p:nvPr/>
          </p:nvSpPr>
          <p:spPr bwMode="auto">
            <a:xfrm>
              <a:off x="3792538" y="30607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552" name="Picture 5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105400" y="34909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3" name="Oval 61"/>
            <p:cNvSpPr>
              <a:spLocks noChangeArrowheads="1"/>
            </p:cNvSpPr>
            <p:nvPr/>
          </p:nvSpPr>
          <p:spPr bwMode="auto">
            <a:xfrm>
              <a:off x="3178175" y="31321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554" name="Picture 6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14675" y="35147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5" name="Line 68"/>
            <p:cNvSpPr>
              <a:spLocks noChangeShapeType="1"/>
            </p:cNvSpPr>
            <p:nvPr/>
          </p:nvSpPr>
          <p:spPr bwMode="auto">
            <a:xfrm>
              <a:off x="3446463" y="32591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8" name="Line 72"/>
            <p:cNvSpPr>
              <a:spLocks noChangeShapeType="1"/>
            </p:cNvSpPr>
            <p:nvPr/>
          </p:nvSpPr>
          <p:spPr bwMode="auto">
            <a:xfrm>
              <a:off x="7529513" y="3259138"/>
              <a:ext cx="0" cy="1222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9" name="Line 73"/>
            <p:cNvSpPr>
              <a:spLocks noChangeShapeType="1"/>
            </p:cNvSpPr>
            <p:nvPr/>
          </p:nvSpPr>
          <p:spPr bwMode="auto">
            <a:xfrm flipH="1">
              <a:off x="3295650" y="4481513"/>
              <a:ext cx="4233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0" name="Line 74"/>
            <p:cNvSpPr>
              <a:spLocks noChangeShapeType="1"/>
            </p:cNvSpPr>
            <p:nvPr/>
          </p:nvSpPr>
          <p:spPr bwMode="auto">
            <a:xfrm flipV="1">
              <a:off x="3298825" y="33686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0" name="Line 87"/>
            <p:cNvSpPr>
              <a:spLocks noChangeShapeType="1"/>
            </p:cNvSpPr>
            <p:nvPr/>
          </p:nvSpPr>
          <p:spPr bwMode="auto">
            <a:xfrm>
              <a:off x="2409825" y="3240088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1" name="Rectangle 90"/>
            <p:cNvSpPr>
              <a:spLocks noChangeArrowheads="1"/>
            </p:cNvSpPr>
            <p:nvPr/>
          </p:nvSpPr>
          <p:spPr bwMode="auto">
            <a:xfrm>
              <a:off x="2022475" y="3040063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2" name="Oval 92"/>
            <p:cNvSpPr>
              <a:spLocks noChangeArrowheads="1"/>
            </p:cNvSpPr>
            <p:nvPr/>
          </p:nvSpPr>
          <p:spPr bwMode="auto">
            <a:xfrm>
              <a:off x="1408113" y="311308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4" name="Line 94"/>
            <p:cNvSpPr>
              <a:spLocks noChangeShapeType="1"/>
            </p:cNvSpPr>
            <p:nvPr/>
          </p:nvSpPr>
          <p:spPr bwMode="auto">
            <a:xfrm>
              <a:off x="1109663" y="323056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575" name="Picture 9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66838" y="3451225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6" name="Line 96"/>
            <p:cNvSpPr>
              <a:spLocks noChangeShapeType="1"/>
            </p:cNvSpPr>
            <p:nvPr/>
          </p:nvSpPr>
          <p:spPr bwMode="auto">
            <a:xfrm>
              <a:off x="1657350" y="3235325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7" name="Rectangle 98"/>
            <p:cNvSpPr>
              <a:spLocks noChangeArrowheads="1"/>
            </p:cNvSpPr>
            <p:nvPr/>
          </p:nvSpPr>
          <p:spPr bwMode="auto">
            <a:xfrm>
              <a:off x="2022475" y="2371725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8" name="Line 100"/>
            <p:cNvSpPr>
              <a:spLocks noChangeShapeType="1"/>
            </p:cNvSpPr>
            <p:nvPr/>
          </p:nvSpPr>
          <p:spPr bwMode="auto">
            <a:xfrm flipV="1">
              <a:off x="1806575" y="2619375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9" name="Line 101"/>
            <p:cNvSpPr>
              <a:spLocks noChangeShapeType="1"/>
            </p:cNvSpPr>
            <p:nvPr/>
          </p:nvSpPr>
          <p:spPr bwMode="auto">
            <a:xfrm>
              <a:off x="1806575" y="2609850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0" name="Line 102"/>
            <p:cNvSpPr>
              <a:spLocks noChangeShapeType="1"/>
            </p:cNvSpPr>
            <p:nvPr/>
          </p:nvSpPr>
          <p:spPr bwMode="auto">
            <a:xfrm>
              <a:off x="2414588" y="2600325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1" name="Line 103"/>
            <p:cNvSpPr>
              <a:spLocks noChangeShapeType="1"/>
            </p:cNvSpPr>
            <p:nvPr/>
          </p:nvSpPr>
          <p:spPr bwMode="auto">
            <a:xfrm>
              <a:off x="2803525" y="2590800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6" name="Oval 111"/>
            <p:cNvSpPr>
              <a:spLocks noChangeArrowheads="1"/>
            </p:cNvSpPr>
            <p:nvPr/>
          </p:nvSpPr>
          <p:spPr bwMode="auto">
            <a:xfrm>
              <a:off x="2684463" y="31210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7" name="Line 112"/>
            <p:cNvSpPr>
              <a:spLocks noChangeShapeType="1"/>
            </p:cNvSpPr>
            <p:nvPr/>
          </p:nvSpPr>
          <p:spPr bwMode="auto">
            <a:xfrm>
              <a:off x="2930525" y="3238500"/>
              <a:ext cx="246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9" name="Line 115"/>
            <p:cNvSpPr>
              <a:spLocks noChangeShapeType="1"/>
            </p:cNvSpPr>
            <p:nvPr/>
          </p:nvSpPr>
          <p:spPr bwMode="auto">
            <a:xfrm>
              <a:off x="8610600" y="3260725"/>
              <a:ext cx="0" cy="153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0" name="Line 116"/>
            <p:cNvSpPr>
              <a:spLocks noChangeShapeType="1"/>
            </p:cNvSpPr>
            <p:nvPr/>
          </p:nvSpPr>
          <p:spPr bwMode="auto">
            <a:xfrm flipH="1">
              <a:off x="1535113" y="4800600"/>
              <a:ext cx="70754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1" name="Line 117"/>
            <p:cNvSpPr>
              <a:spLocks noChangeShapeType="1"/>
            </p:cNvSpPr>
            <p:nvPr/>
          </p:nvSpPr>
          <p:spPr bwMode="auto">
            <a:xfrm flipV="1">
              <a:off x="1522413" y="3349625"/>
              <a:ext cx="0" cy="145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3" name="Oval 121"/>
            <p:cNvSpPr>
              <a:spLocks noChangeArrowheads="1"/>
            </p:cNvSpPr>
            <p:nvPr/>
          </p:nvSpPr>
          <p:spPr bwMode="auto">
            <a:xfrm>
              <a:off x="4886325" y="31416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4" name="Line 122"/>
            <p:cNvSpPr>
              <a:spLocks noChangeShapeType="1"/>
            </p:cNvSpPr>
            <p:nvPr/>
          </p:nvSpPr>
          <p:spPr bwMode="auto">
            <a:xfrm>
              <a:off x="4703763" y="3259138"/>
              <a:ext cx="174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2908300"/>
              <a:ext cx="228600" cy="203200"/>
            </a:xfrm>
            <a:prstGeom prst="rect">
              <a:avLst/>
            </a:prstGeom>
          </p:spPr>
        </p:pic>
        <p:pic>
          <p:nvPicPr>
            <p:cNvPr id="73" name="Picture 72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0600" y="2959100"/>
              <a:ext cx="152400" cy="1524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150" y="3359150"/>
              <a:ext cx="215900" cy="165100"/>
            </a:xfrm>
            <a:prstGeom prst="rect">
              <a:avLst/>
            </a:prstGeom>
          </p:spPr>
        </p:pic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48050" y="3321050"/>
              <a:ext cx="215900" cy="165100"/>
            </a:xfrm>
            <a:prstGeom prst="rect">
              <a:avLst/>
            </a:prstGeom>
          </p:spPr>
        </p:pic>
        <p:pic>
          <p:nvPicPr>
            <p:cNvPr id="76" name="Picture 75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48450" y="2933700"/>
              <a:ext cx="139700" cy="152400"/>
            </a:xfrm>
            <a:prstGeom prst="rect">
              <a:avLst/>
            </a:prstGeom>
          </p:spPr>
        </p:pic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2200" y="2825750"/>
              <a:ext cx="152400" cy="215900"/>
            </a:xfrm>
            <a:prstGeom prst="rect">
              <a:avLst/>
            </a:prstGeom>
          </p:spPr>
        </p:pic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07000" y="2965450"/>
              <a:ext cx="203200" cy="19050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73600" y="2889250"/>
              <a:ext cx="203200" cy="266700"/>
            </a:xfrm>
            <a:prstGeom prst="rect">
              <a:avLst/>
            </a:prstGeom>
          </p:spPr>
        </p:pic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71800" y="2914650"/>
              <a:ext cx="228600" cy="215900"/>
            </a:xfrm>
            <a:prstGeom prst="rect">
              <a:avLst/>
            </a:prstGeom>
          </p:spPr>
        </p:pic>
        <p:pic>
          <p:nvPicPr>
            <p:cNvPr id="81" name="Picture 80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82800" y="3092450"/>
              <a:ext cx="304800" cy="241300"/>
            </a:xfrm>
            <a:prstGeom prst="rect">
              <a:avLst/>
            </a:prstGeom>
          </p:spPr>
        </p:pic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48100" y="3105150"/>
              <a:ext cx="304800" cy="2413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54700" y="3981450"/>
              <a:ext cx="304800" cy="241300"/>
            </a:xfrm>
            <a:prstGeom prst="rect">
              <a:avLst/>
            </a:prstGeom>
          </p:spPr>
        </p:pic>
        <p:pic>
          <p:nvPicPr>
            <p:cNvPr id="85" name="Picture 84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82800" y="2482850"/>
              <a:ext cx="279400" cy="317500"/>
            </a:xfrm>
            <a:prstGeom prst="rect">
              <a:avLst/>
            </a:prstGeom>
          </p:spPr>
        </p:pic>
        <p:pic>
          <p:nvPicPr>
            <p:cNvPr id="86" name="Picture 85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054850" y="3117849"/>
              <a:ext cx="158750" cy="370417"/>
            </a:xfrm>
            <a:prstGeom prst="rect">
              <a:avLst/>
            </a:prstGeom>
          </p:spPr>
        </p:pic>
        <p:pic>
          <p:nvPicPr>
            <p:cNvPr id="87" name="Picture 86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23199" y="3086100"/>
              <a:ext cx="555625" cy="444500"/>
            </a:xfrm>
            <a:prstGeom prst="rect">
              <a:avLst/>
            </a:prstGeom>
          </p:spPr>
        </p:pic>
        <p:pic>
          <p:nvPicPr>
            <p:cNvPr id="88" name="Picture 87" descr="latex-image-1.pdf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45150" y="3041650"/>
              <a:ext cx="723138" cy="463550"/>
            </a:xfrm>
            <a:prstGeom prst="rect">
              <a:avLst/>
            </a:prstGeom>
          </p:spPr>
        </p:pic>
        <p:pic>
          <p:nvPicPr>
            <p:cNvPr id="89" name="Picture 88" descr="latex-image-1.pdf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01900" y="3289300"/>
              <a:ext cx="177800" cy="1524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27300" y="2921000"/>
              <a:ext cx="177800" cy="1524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267200" y="3352800"/>
              <a:ext cx="177800" cy="1524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68400" y="2971800"/>
              <a:ext cx="177800" cy="152400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38250" y="3511550"/>
              <a:ext cx="165100" cy="381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730750" y="3511550"/>
              <a:ext cx="165100" cy="381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Lateral-directional Autopilot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5698" y="2240100"/>
            <a:ext cx="4622800" cy="2318648"/>
          </a:xfrm>
          <a:prstGeom prst="rect">
            <a:avLst/>
          </a:prstGeom>
          <a:noFill/>
          <a:ln w="2222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99548" y="1577009"/>
            <a:ext cx="3400425" cy="3485321"/>
          </a:xfrm>
          <a:prstGeom prst="straightConnector1">
            <a:avLst/>
          </a:prstGeom>
          <a:ln w="34925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65601" y="121773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799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55755" y="936365"/>
            <a:ext cx="4635500" cy="1785938"/>
            <a:chOff x="2540000" y="2689225"/>
            <a:chExt cx="4635500" cy="1785938"/>
          </a:xfrm>
        </p:grpSpPr>
        <p:sp>
          <p:nvSpPr>
            <p:cNvPr id="38915" name="Line 5"/>
            <p:cNvSpPr>
              <a:spLocks noChangeShapeType="1"/>
            </p:cNvSpPr>
            <p:nvPr/>
          </p:nvSpPr>
          <p:spPr bwMode="auto">
            <a:xfrm flipV="1">
              <a:off x="6642100" y="3546475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6" name="Rectangle 7"/>
            <p:cNvSpPr>
              <a:spLocks noChangeArrowheads="1"/>
            </p:cNvSpPr>
            <p:nvPr/>
          </p:nvSpPr>
          <p:spPr bwMode="auto">
            <a:xfrm>
              <a:off x="5889625" y="3192463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11"/>
            <p:cNvSpPr>
              <a:spLocks noChangeShapeType="1"/>
            </p:cNvSpPr>
            <p:nvPr/>
          </p:nvSpPr>
          <p:spPr bwMode="auto">
            <a:xfrm>
              <a:off x="4086225" y="3557588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Rectangle 12"/>
            <p:cNvSpPr>
              <a:spLocks noChangeArrowheads="1"/>
            </p:cNvSpPr>
            <p:nvPr/>
          </p:nvSpPr>
          <p:spPr bwMode="auto">
            <a:xfrm>
              <a:off x="3698875" y="3357563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1" name="Oval 13"/>
            <p:cNvSpPr>
              <a:spLocks noChangeArrowheads="1"/>
            </p:cNvSpPr>
            <p:nvPr/>
          </p:nvSpPr>
          <p:spPr bwMode="auto">
            <a:xfrm>
              <a:off x="3084513" y="343058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3" name="Line 15"/>
            <p:cNvSpPr>
              <a:spLocks noChangeShapeType="1"/>
            </p:cNvSpPr>
            <p:nvPr/>
          </p:nvSpPr>
          <p:spPr bwMode="auto">
            <a:xfrm>
              <a:off x="2786063" y="354806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5" name="Line 17"/>
            <p:cNvSpPr>
              <a:spLocks noChangeShapeType="1"/>
            </p:cNvSpPr>
            <p:nvPr/>
          </p:nvSpPr>
          <p:spPr bwMode="auto">
            <a:xfrm>
              <a:off x="3333750" y="3552825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6" name="Rectangle 18"/>
            <p:cNvSpPr>
              <a:spLocks noChangeArrowheads="1"/>
            </p:cNvSpPr>
            <p:nvPr/>
          </p:nvSpPr>
          <p:spPr bwMode="auto">
            <a:xfrm>
              <a:off x="3698875" y="2689225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7" name="Line 19"/>
            <p:cNvSpPr>
              <a:spLocks noChangeShapeType="1"/>
            </p:cNvSpPr>
            <p:nvPr/>
          </p:nvSpPr>
          <p:spPr bwMode="auto">
            <a:xfrm flipV="1">
              <a:off x="3482975" y="2936875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8" name="Line 20"/>
            <p:cNvSpPr>
              <a:spLocks noChangeShapeType="1"/>
            </p:cNvSpPr>
            <p:nvPr/>
          </p:nvSpPr>
          <p:spPr bwMode="auto">
            <a:xfrm>
              <a:off x="3482975" y="2927350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9" name="Line 21"/>
            <p:cNvSpPr>
              <a:spLocks noChangeShapeType="1"/>
            </p:cNvSpPr>
            <p:nvPr/>
          </p:nvSpPr>
          <p:spPr bwMode="auto">
            <a:xfrm>
              <a:off x="4090988" y="2917825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0" name="Line 22"/>
            <p:cNvSpPr>
              <a:spLocks noChangeShapeType="1"/>
            </p:cNvSpPr>
            <p:nvPr/>
          </p:nvSpPr>
          <p:spPr bwMode="auto">
            <a:xfrm>
              <a:off x="4479925" y="2908300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5" name="Oval 27"/>
            <p:cNvSpPr>
              <a:spLocks noChangeArrowheads="1"/>
            </p:cNvSpPr>
            <p:nvPr/>
          </p:nvSpPr>
          <p:spPr bwMode="auto">
            <a:xfrm>
              <a:off x="4360863" y="34385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6" name="Line 28"/>
            <p:cNvSpPr>
              <a:spLocks noChangeShapeType="1"/>
            </p:cNvSpPr>
            <p:nvPr/>
          </p:nvSpPr>
          <p:spPr bwMode="auto">
            <a:xfrm>
              <a:off x="4606925" y="3556000"/>
              <a:ext cx="455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8" name="Line 30"/>
            <p:cNvSpPr>
              <a:spLocks noChangeShapeType="1"/>
            </p:cNvSpPr>
            <p:nvPr/>
          </p:nvSpPr>
          <p:spPr bwMode="auto">
            <a:xfrm>
              <a:off x="6794500" y="3540125"/>
              <a:ext cx="0" cy="935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9" name="Line 31"/>
            <p:cNvSpPr>
              <a:spLocks noChangeShapeType="1"/>
            </p:cNvSpPr>
            <p:nvPr/>
          </p:nvSpPr>
          <p:spPr bwMode="auto">
            <a:xfrm flipH="1">
              <a:off x="3211513" y="4457700"/>
              <a:ext cx="3592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0" name="Line 32"/>
            <p:cNvSpPr>
              <a:spLocks noChangeShapeType="1"/>
            </p:cNvSpPr>
            <p:nvPr/>
          </p:nvSpPr>
          <p:spPr bwMode="auto">
            <a:xfrm flipV="1">
              <a:off x="3198813" y="3667125"/>
              <a:ext cx="0" cy="790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2" name="Line 35"/>
            <p:cNvSpPr>
              <a:spLocks noChangeShapeType="1"/>
            </p:cNvSpPr>
            <p:nvPr/>
          </p:nvSpPr>
          <p:spPr bwMode="auto">
            <a:xfrm>
              <a:off x="5305425" y="3549650"/>
              <a:ext cx="576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3" name="Oval 36"/>
            <p:cNvSpPr>
              <a:spLocks noChangeArrowheads="1"/>
            </p:cNvSpPr>
            <p:nvPr/>
          </p:nvSpPr>
          <p:spPr bwMode="auto">
            <a:xfrm>
              <a:off x="5059363" y="34385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4" name="Line 37"/>
            <p:cNvSpPr>
              <a:spLocks noChangeShapeType="1"/>
            </p:cNvSpPr>
            <p:nvPr/>
          </p:nvSpPr>
          <p:spPr bwMode="auto">
            <a:xfrm>
              <a:off x="5181600" y="2959100"/>
              <a:ext cx="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0" y="3251200"/>
              <a:ext cx="228600" cy="2032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5300" y="3187700"/>
              <a:ext cx="152400" cy="1524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1850" y="3727450"/>
              <a:ext cx="215900" cy="1651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2800" y="3181350"/>
              <a:ext cx="228600" cy="2159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3800" y="3384550"/>
              <a:ext cx="304800" cy="2413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59200" y="2762250"/>
              <a:ext cx="279400" cy="317500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19799" y="3340100"/>
              <a:ext cx="555625" cy="44450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8300" y="3619500"/>
              <a:ext cx="177800" cy="152400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1000" y="3289300"/>
              <a:ext cx="177800" cy="152400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51400" y="3632200"/>
              <a:ext cx="177800" cy="152400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3000" y="3251200"/>
              <a:ext cx="177800" cy="152400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57500" y="3314700"/>
              <a:ext cx="177800" cy="152400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01950" y="3816350"/>
              <a:ext cx="165100" cy="38100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08600" y="2717800"/>
              <a:ext cx="228600" cy="2286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Hold Loop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8C6A6-13F5-584F-8E68-D94ABFCC6B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" y="2887402"/>
            <a:ext cx="7848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tep_temp.pdf"/>
          <p:cNvPicPr>
            <a:picLocks noChangeAspect="1"/>
          </p:cNvPicPr>
          <p:nvPr/>
        </p:nvPicPr>
        <p:blipFill>
          <a:blip r:embed="rId3"/>
          <a:srcRect l="4453" t="22727" b="18939"/>
          <a:stretch>
            <a:fillRect/>
          </a:stretch>
        </p:blipFill>
        <p:spPr>
          <a:xfrm>
            <a:off x="4648200" y="1246015"/>
            <a:ext cx="3713163" cy="2933700"/>
          </a:xfrm>
          <a:prstGeom prst="rect">
            <a:avLst/>
          </a:prstGeom>
        </p:spPr>
      </p:pic>
      <p:pic>
        <p:nvPicPr>
          <p:cNvPr id="24" name="Picture 23" descr="fr_temp.pdf"/>
          <p:cNvPicPr>
            <a:picLocks noChangeAspect="1"/>
          </p:cNvPicPr>
          <p:nvPr/>
        </p:nvPicPr>
        <p:blipFill>
          <a:blip r:embed="rId4"/>
          <a:srcRect t="23232" r="2410" b="19192"/>
          <a:stretch>
            <a:fillRect/>
          </a:stretch>
        </p:blipFill>
        <p:spPr>
          <a:xfrm>
            <a:off x="868362" y="1271415"/>
            <a:ext cx="3792538" cy="2895600"/>
          </a:xfrm>
          <a:prstGeom prst="rect">
            <a:avLst/>
          </a:prstGeom>
        </p:spPr>
      </p:pic>
      <p:sp>
        <p:nvSpPr>
          <p:cNvPr id="40967" name="Line 41"/>
          <p:cNvSpPr>
            <a:spLocks noChangeShapeType="1"/>
          </p:cNvSpPr>
          <p:nvPr/>
        </p:nvSpPr>
        <p:spPr bwMode="auto">
          <a:xfrm flipV="1">
            <a:off x="2986617" y="1963564"/>
            <a:ext cx="292100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42"/>
          <p:cNvSpPr>
            <a:spLocks noChangeShapeType="1"/>
          </p:cNvSpPr>
          <p:nvPr/>
        </p:nvSpPr>
        <p:spPr bwMode="auto">
          <a:xfrm flipH="1">
            <a:off x="3801533" y="1715915"/>
            <a:ext cx="186267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46"/>
          <p:cNvSpPr>
            <a:spLocks noChangeShapeType="1"/>
          </p:cNvSpPr>
          <p:nvPr/>
        </p:nvSpPr>
        <p:spPr bwMode="auto">
          <a:xfrm flipH="1">
            <a:off x="5894916" y="1639715"/>
            <a:ext cx="22225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2" name="Line 47"/>
          <p:cNvSpPr>
            <a:spLocks noChangeShapeType="1"/>
          </p:cNvSpPr>
          <p:nvPr/>
        </p:nvSpPr>
        <p:spPr bwMode="auto">
          <a:xfrm flipH="1" flipV="1">
            <a:off x="5003801" y="2173116"/>
            <a:ext cx="353484" cy="973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51" y="1961447"/>
            <a:ext cx="469900" cy="152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1542348"/>
            <a:ext cx="355600" cy="1524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733" y="2206981"/>
            <a:ext cx="355600" cy="1524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383" y="1529649"/>
            <a:ext cx="469900" cy="1524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63800" y="3984982"/>
            <a:ext cx="863600" cy="12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4" y="3976516"/>
            <a:ext cx="863600" cy="12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434" y="4041603"/>
            <a:ext cx="228600" cy="1270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013" y="4003503"/>
            <a:ext cx="342900" cy="16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 Zero Affects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CF1C7-555D-024C-9A0D-02E397C744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362" y="4363865"/>
            <a:ext cx="7162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9098" y="190954"/>
            <a:ext cx="8229600" cy="603952"/>
          </a:xfrm>
        </p:spPr>
        <p:txBody>
          <a:bodyPr/>
          <a:lstStyle/>
          <a:p>
            <a:r>
              <a:rPr lang="en-US" dirty="0"/>
              <a:t>Course Hold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2D4219-A127-DB40-ACE5-79AD7B0A942B}"/>
              </a:ext>
            </a:extLst>
          </p:cNvPr>
          <p:cNvGrpSpPr/>
          <p:nvPr/>
        </p:nvGrpSpPr>
        <p:grpSpPr>
          <a:xfrm>
            <a:off x="1963206" y="818451"/>
            <a:ext cx="5381496" cy="1780273"/>
            <a:chOff x="1963206" y="818451"/>
            <a:chExt cx="5381496" cy="1780273"/>
          </a:xfrm>
        </p:grpSpPr>
        <p:sp>
          <p:nvSpPr>
            <p:cNvPr id="38915" name="Line 5"/>
            <p:cNvSpPr>
              <a:spLocks noChangeShapeType="1"/>
            </p:cNvSpPr>
            <p:nvPr/>
          </p:nvSpPr>
          <p:spPr bwMode="auto">
            <a:xfrm flipV="1">
              <a:off x="6811302" y="16790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6" name="Rectangle 7"/>
            <p:cNvSpPr>
              <a:spLocks noChangeArrowheads="1"/>
            </p:cNvSpPr>
            <p:nvPr/>
          </p:nvSpPr>
          <p:spPr bwMode="auto">
            <a:xfrm>
              <a:off x="6058827" y="1277282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11"/>
            <p:cNvSpPr>
              <a:spLocks noChangeShapeType="1"/>
            </p:cNvSpPr>
            <p:nvPr/>
          </p:nvSpPr>
          <p:spPr bwMode="auto">
            <a:xfrm>
              <a:off x="3509431" y="1686814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Rectangle 12"/>
            <p:cNvSpPr>
              <a:spLocks noChangeArrowheads="1"/>
            </p:cNvSpPr>
            <p:nvPr/>
          </p:nvSpPr>
          <p:spPr bwMode="auto">
            <a:xfrm>
              <a:off x="3122081" y="1486789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1" name="Oval 13"/>
            <p:cNvSpPr>
              <a:spLocks noChangeArrowheads="1"/>
            </p:cNvSpPr>
            <p:nvPr/>
          </p:nvSpPr>
          <p:spPr bwMode="auto">
            <a:xfrm>
              <a:off x="2507719" y="1559814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3" name="Line 15"/>
            <p:cNvSpPr>
              <a:spLocks noChangeShapeType="1"/>
            </p:cNvSpPr>
            <p:nvPr/>
          </p:nvSpPr>
          <p:spPr bwMode="auto">
            <a:xfrm>
              <a:off x="2209269" y="1677289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5" name="Line 17"/>
            <p:cNvSpPr>
              <a:spLocks noChangeShapeType="1"/>
            </p:cNvSpPr>
            <p:nvPr/>
          </p:nvSpPr>
          <p:spPr bwMode="auto">
            <a:xfrm>
              <a:off x="2756956" y="1682051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6" name="Rectangle 18"/>
            <p:cNvSpPr>
              <a:spLocks noChangeArrowheads="1"/>
            </p:cNvSpPr>
            <p:nvPr/>
          </p:nvSpPr>
          <p:spPr bwMode="auto">
            <a:xfrm>
              <a:off x="3122081" y="818451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7" name="Line 19"/>
            <p:cNvSpPr>
              <a:spLocks noChangeShapeType="1"/>
            </p:cNvSpPr>
            <p:nvPr/>
          </p:nvSpPr>
          <p:spPr bwMode="auto">
            <a:xfrm flipV="1">
              <a:off x="2906181" y="1066101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8" name="Line 20"/>
            <p:cNvSpPr>
              <a:spLocks noChangeShapeType="1"/>
            </p:cNvSpPr>
            <p:nvPr/>
          </p:nvSpPr>
          <p:spPr bwMode="auto">
            <a:xfrm>
              <a:off x="2906181" y="1056576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9" name="Line 21"/>
            <p:cNvSpPr>
              <a:spLocks noChangeShapeType="1"/>
            </p:cNvSpPr>
            <p:nvPr/>
          </p:nvSpPr>
          <p:spPr bwMode="auto">
            <a:xfrm>
              <a:off x="3514194" y="1047051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0" name="Line 22"/>
            <p:cNvSpPr>
              <a:spLocks noChangeShapeType="1"/>
            </p:cNvSpPr>
            <p:nvPr/>
          </p:nvSpPr>
          <p:spPr bwMode="auto">
            <a:xfrm>
              <a:off x="3903131" y="1037526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5" name="Oval 27"/>
            <p:cNvSpPr>
              <a:spLocks noChangeArrowheads="1"/>
            </p:cNvSpPr>
            <p:nvPr/>
          </p:nvSpPr>
          <p:spPr bwMode="auto">
            <a:xfrm>
              <a:off x="3784069" y="1567751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6" name="Line 28"/>
            <p:cNvSpPr>
              <a:spLocks noChangeShapeType="1"/>
            </p:cNvSpPr>
            <p:nvPr/>
          </p:nvSpPr>
          <p:spPr bwMode="auto">
            <a:xfrm>
              <a:off x="4030131" y="1685226"/>
              <a:ext cx="455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8" name="Line 30"/>
            <p:cNvSpPr>
              <a:spLocks noChangeShapeType="1"/>
            </p:cNvSpPr>
            <p:nvPr/>
          </p:nvSpPr>
          <p:spPr bwMode="auto">
            <a:xfrm>
              <a:off x="6968736" y="1674114"/>
              <a:ext cx="0" cy="923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9" name="Line 31"/>
            <p:cNvSpPr>
              <a:spLocks noChangeShapeType="1"/>
            </p:cNvSpPr>
            <p:nvPr/>
          </p:nvSpPr>
          <p:spPr bwMode="auto">
            <a:xfrm flipH="1" flipV="1">
              <a:off x="2634719" y="2586926"/>
              <a:ext cx="4334018" cy="117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0" name="Line 32"/>
            <p:cNvSpPr>
              <a:spLocks noChangeShapeType="1"/>
            </p:cNvSpPr>
            <p:nvPr/>
          </p:nvSpPr>
          <p:spPr bwMode="auto">
            <a:xfrm flipV="1">
              <a:off x="2622019" y="1796351"/>
              <a:ext cx="0" cy="790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2" name="Line 35"/>
            <p:cNvSpPr>
              <a:spLocks noChangeShapeType="1"/>
            </p:cNvSpPr>
            <p:nvPr/>
          </p:nvSpPr>
          <p:spPr bwMode="auto">
            <a:xfrm>
              <a:off x="4728631" y="1678876"/>
              <a:ext cx="576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3" name="Oval 36"/>
            <p:cNvSpPr>
              <a:spLocks noChangeArrowheads="1"/>
            </p:cNvSpPr>
            <p:nvPr/>
          </p:nvSpPr>
          <p:spPr bwMode="auto">
            <a:xfrm>
              <a:off x="4482569" y="1567751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4" name="Line 37"/>
            <p:cNvSpPr>
              <a:spLocks noChangeShapeType="1"/>
            </p:cNvSpPr>
            <p:nvPr/>
          </p:nvSpPr>
          <p:spPr bwMode="auto">
            <a:xfrm>
              <a:off x="4604806" y="1088326"/>
              <a:ext cx="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3206" y="1380426"/>
              <a:ext cx="228600" cy="2032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4502" y="1272519"/>
              <a:ext cx="152400" cy="1524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5056" y="1856676"/>
              <a:ext cx="215900" cy="1651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6006" y="1310576"/>
              <a:ext cx="228600" cy="2159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7006" y="1513776"/>
              <a:ext cx="304800" cy="2413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2406" y="891476"/>
              <a:ext cx="279400" cy="31750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1506" y="1748726"/>
              <a:ext cx="177800" cy="152400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4206" y="1418526"/>
              <a:ext cx="177800" cy="152400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74606" y="1761426"/>
              <a:ext cx="177800" cy="152400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76206" y="1380426"/>
              <a:ext cx="177800" cy="152400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80706" y="1443926"/>
              <a:ext cx="177800" cy="152400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25156" y="1945576"/>
              <a:ext cx="165100" cy="38100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31806" y="847026"/>
              <a:ext cx="228600" cy="228600"/>
            </a:xfrm>
            <a:prstGeom prst="rect">
              <a:avLst/>
            </a:prstGeom>
          </p:spPr>
        </p:pic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5308208" y="1497100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5698075" y="1680305"/>
              <a:ext cx="373692" cy="126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526" y="1590067"/>
              <a:ext cx="76200" cy="1524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1997A1-C8B6-AD4E-92BC-2B59B22131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6456" y="2915794"/>
            <a:ext cx="6616700" cy="3213100"/>
          </a:xfrm>
          <a:prstGeom prst="rect">
            <a:avLst/>
          </a:prstGeom>
        </p:spPr>
      </p:pic>
      <p:pic>
        <p:nvPicPr>
          <p:cNvPr id="42" name="Picture 41" descr="latex-image-1.pdf">
            <a:extLst>
              <a:ext uri="{FF2B5EF4-FFF2-40B4-BE49-F238E27FC236}">
                <a16:creationId xmlns:a16="http://schemas.microsoft.com/office/drawing/2014/main" id="{A29DC0DC-C3EA-334A-B945-602259E38E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50902" y="1421155"/>
            <a:ext cx="555625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1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6FB634-1E98-3E45-AA68-3C5F7461EB34}"/>
              </a:ext>
            </a:extLst>
          </p:cNvPr>
          <p:cNvGrpSpPr/>
          <p:nvPr/>
        </p:nvGrpSpPr>
        <p:grpSpPr>
          <a:xfrm>
            <a:off x="1173761" y="1650695"/>
            <a:ext cx="6796478" cy="1874733"/>
            <a:chOff x="1271196" y="3035414"/>
            <a:chExt cx="6796478" cy="1874733"/>
          </a:xfrm>
        </p:grpSpPr>
        <p:sp>
          <p:nvSpPr>
            <p:cNvPr id="47" name="Line 5">
              <a:extLst>
                <a:ext uri="{FF2B5EF4-FFF2-40B4-BE49-F238E27FC236}">
                  <a16:creationId xmlns:a16="http://schemas.microsoft.com/office/drawing/2014/main" id="{F344CC0A-764F-C24B-B46E-C995FA6B6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82281" y="3512457"/>
              <a:ext cx="6853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7">
              <a:extLst>
                <a:ext uri="{FF2B5EF4-FFF2-40B4-BE49-F238E27FC236}">
                  <a16:creationId xmlns:a16="http://schemas.microsoft.com/office/drawing/2014/main" id="{4B072876-BC86-E74F-9D66-5CFA3B1B8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085" y="3035414"/>
              <a:ext cx="3398848" cy="9159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1">
              <a:extLst>
                <a:ext uri="{FF2B5EF4-FFF2-40B4-BE49-F238E27FC236}">
                  <a16:creationId xmlns:a16="http://schemas.microsoft.com/office/drawing/2014/main" id="{41C65CAF-0E1F-4443-967A-9A980ED92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823" y="3526970"/>
              <a:ext cx="343463" cy="1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3C3C3899-CBDF-8D47-9D8C-9A3406A92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173" y="3412447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5">
              <a:extLst>
                <a:ext uri="{FF2B5EF4-FFF2-40B4-BE49-F238E27FC236}">
                  <a16:creationId xmlns:a16="http://schemas.microsoft.com/office/drawing/2014/main" id="{BB4A303B-F854-7243-A3DE-31CBB7DCB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6236" y="3528334"/>
              <a:ext cx="642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30">
              <a:extLst>
                <a:ext uri="{FF2B5EF4-FFF2-40B4-BE49-F238E27FC236}">
                  <a16:creationId xmlns:a16="http://schemas.microsoft.com/office/drawing/2014/main" id="{BA4CD491-8837-8A4B-8CD7-C93C020F8C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7489" y="3528334"/>
              <a:ext cx="0" cy="10199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31">
              <a:extLst>
                <a:ext uri="{FF2B5EF4-FFF2-40B4-BE49-F238E27FC236}">
                  <a16:creationId xmlns:a16="http://schemas.microsoft.com/office/drawing/2014/main" id="{67038418-F6E5-4348-99E9-B7BDF3758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1460" y="4537986"/>
              <a:ext cx="24060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32">
              <a:extLst>
                <a:ext uri="{FF2B5EF4-FFF2-40B4-BE49-F238E27FC236}">
                  <a16:creationId xmlns:a16="http://schemas.microsoft.com/office/drawing/2014/main" id="{D79A09DE-E1CF-274B-9C83-8B7901705A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3473" y="3648983"/>
              <a:ext cx="0" cy="8993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1" name="Picture 60" descr="latex-image-1.pdf">
              <a:extLst>
                <a:ext uri="{FF2B5EF4-FFF2-40B4-BE49-F238E27FC236}">
                  <a16:creationId xmlns:a16="http://schemas.microsoft.com/office/drawing/2014/main" id="{0D83A346-BA71-0D40-B78A-A63808D86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160" y="3296559"/>
              <a:ext cx="177800" cy="152400"/>
            </a:xfrm>
            <a:prstGeom prst="rect">
              <a:avLst/>
            </a:prstGeom>
          </p:spPr>
        </p:pic>
        <p:pic>
          <p:nvPicPr>
            <p:cNvPr id="62" name="Picture 61" descr="latex-image-1.pdf">
              <a:extLst>
                <a:ext uri="{FF2B5EF4-FFF2-40B4-BE49-F238E27FC236}">
                  <a16:creationId xmlns:a16="http://schemas.microsoft.com/office/drawing/2014/main" id="{28BE3F98-838F-654E-9774-5EA60E04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762" y="3769633"/>
              <a:ext cx="165100" cy="381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4CFCF49-8B5F-6648-A008-F630D1E88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1196" y="3272747"/>
              <a:ext cx="622300" cy="1905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926223D-5D6A-5240-A684-1FE9B89DB7ED}"/>
                </a:ext>
              </a:extLst>
            </p:cNvPr>
            <p:cNvGrpSpPr/>
            <p:nvPr/>
          </p:nvGrpSpPr>
          <p:grpSpPr>
            <a:xfrm>
              <a:off x="2990060" y="4303830"/>
              <a:ext cx="482202" cy="468311"/>
              <a:chOff x="2155825" y="3314698"/>
              <a:chExt cx="482202" cy="468311"/>
            </a:xfrm>
          </p:grpSpPr>
          <p:sp>
            <p:nvSpPr>
              <p:cNvPr id="65" name="Rectangle 12">
                <a:extLst>
                  <a:ext uri="{FF2B5EF4-FFF2-40B4-BE49-F238E27FC236}">
                    <a16:creationId xmlns:a16="http://schemas.microsoft.com/office/drawing/2014/main" id="{3347BC00-F599-2B49-B284-01ADC7F07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825" y="3314698"/>
                <a:ext cx="482202" cy="46831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3F0A662-1262-B043-A5D2-12E770C21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6163" y="3451226"/>
                <a:ext cx="203200" cy="215900"/>
              </a:xfrm>
              <a:prstGeom prst="rect">
                <a:avLst/>
              </a:prstGeom>
            </p:spPr>
          </p:pic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7BD7986-E26E-AA49-AB12-0853DC40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85043" y="3212419"/>
              <a:ext cx="3175000" cy="5969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4572571-1482-194B-B18B-C61F6FC5A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8982" y="3294970"/>
              <a:ext cx="114300" cy="114300"/>
            </a:xfrm>
            <a:prstGeom prst="rect">
              <a:avLst/>
            </a:prstGeom>
          </p:spPr>
        </p:pic>
        <p:sp>
          <p:nvSpPr>
            <p:cNvPr id="69" name="Rectangle 12">
              <a:extLst>
                <a:ext uri="{FF2B5EF4-FFF2-40B4-BE49-F238E27FC236}">
                  <a16:creationId xmlns:a16="http://schemas.microsoft.com/office/drawing/2014/main" id="{ED806509-0F91-6D4D-9187-01E69305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002" y="3267188"/>
              <a:ext cx="482202" cy="4683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03C497F-785C-7E44-99B8-78FDAFC3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2753" y="3415618"/>
              <a:ext cx="266700" cy="165100"/>
            </a:xfrm>
            <a:prstGeom prst="rect">
              <a:avLst/>
            </a:prstGeom>
          </p:spPr>
        </p:pic>
        <p:sp>
          <p:nvSpPr>
            <p:cNvPr id="71" name="Line 28">
              <a:extLst>
                <a:ext uri="{FF2B5EF4-FFF2-40B4-BE49-F238E27FC236}">
                  <a16:creationId xmlns:a16="http://schemas.microsoft.com/office/drawing/2014/main" id="{63E95EC4-E50F-4045-B07C-30ED5E124B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7486" y="3498168"/>
              <a:ext cx="689599" cy="70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31">
              <a:extLst>
                <a:ext uri="{FF2B5EF4-FFF2-40B4-BE49-F238E27FC236}">
                  <a16:creationId xmlns:a16="http://schemas.microsoft.com/office/drawing/2014/main" id="{B9CE6ED6-6FE1-0E45-B465-31AF25B5C4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3472" y="4548308"/>
              <a:ext cx="6365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31">
              <a:extLst>
                <a:ext uri="{FF2B5EF4-FFF2-40B4-BE49-F238E27FC236}">
                  <a16:creationId xmlns:a16="http://schemas.microsoft.com/office/drawing/2014/main" id="{37A65080-F53F-F848-B885-D86EB6DCB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6550" y="4548308"/>
              <a:ext cx="6177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D23C5E7-4834-EF47-8D1B-10535B55819F}"/>
                </a:ext>
              </a:extLst>
            </p:cNvPr>
            <p:cNvGrpSpPr/>
            <p:nvPr/>
          </p:nvGrpSpPr>
          <p:grpSpPr>
            <a:xfrm>
              <a:off x="4104305" y="4155798"/>
              <a:ext cx="1177155" cy="754349"/>
              <a:chOff x="6400800" y="5362572"/>
              <a:chExt cx="1177155" cy="754349"/>
            </a:xfrm>
          </p:grpSpPr>
          <p:sp>
            <p:nvSpPr>
              <p:cNvPr id="75" name="Rectangle 7">
                <a:extLst>
                  <a:ext uri="{FF2B5EF4-FFF2-40B4-BE49-F238E27FC236}">
                    <a16:creationId xmlns:a16="http://schemas.microsoft.com/office/drawing/2014/main" id="{DD1CF801-5479-0842-ACA3-0EF75C3B1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5362572"/>
                <a:ext cx="1177155" cy="75434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1C955E2E-2AAE-584F-9A39-883F420C5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33777" y="5511146"/>
                <a:ext cx="711200" cy="457200"/>
              </a:xfrm>
              <a:prstGeom prst="rect">
                <a:avLst/>
              </a:prstGeom>
            </p:spPr>
          </p:pic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E033B5F-FF44-B34F-8BF9-AFEAFA05E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9735" y="3145971"/>
              <a:ext cx="186327" cy="21499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30040B3-D11D-F14C-B346-300E18132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8564" y="4198208"/>
            <a:ext cx="6667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9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Autopilot - 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EAA47-2644-4E4A-A6DF-E77D8C9D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37" y="1352860"/>
            <a:ext cx="6769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Autopilot – In Flight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09173-DD64-0543-B640-250089E7A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190857"/>
            <a:ext cx="7861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8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F5CA52-09F1-EB41-A9BD-7645D62C4B40}"/>
              </a:ext>
            </a:extLst>
          </p:cNvPr>
          <p:cNvSpPr/>
          <p:nvPr/>
        </p:nvSpPr>
        <p:spPr>
          <a:xfrm>
            <a:off x="1917700" y="2802321"/>
            <a:ext cx="5718154" cy="1066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Flight Regimes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CFDF0D-A390-CC47-9008-522792CF6E3A}"/>
              </a:ext>
            </a:extLst>
          </p:cNvPr>
          <p:cNvGrpSpPr/>
          <p:nvPr/>
        </p:nvGrpSpPr>
        <p:grpSpPr>
          <a:xfrm>
            <a:off x="1892300" y="1494182"/>
            <a:ext cx="5791200" cy="3966818"/>
            <a:chOff x="1574800" y="1303682"/>
            <a:chExt cx="5791200" cy="3966818"/>
          </a:xfrm>
        </p:grpSpPr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5BCB36EF-AB39-2440-8F6B-B632A1243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800" y="5105400"/>
              <a:ext cx="5791200" cy="16510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13">
              <a:extLst>
                <a:ext uri="{FF2B5EF4-FFF2-40B4-BE49-F238E27FC236}">
                  <a16:creationId xmlns:a16="http://schemas.microsoft.com/office/drawing/2014/main" id="{0806B86E-1BCC-4B4E-AB8B-180789961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800" y="5105400"/>
              <a:ext cx="579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5">
              <a:extLst>
                <a:ext uri="{FF2B5EF4-FFF2-40B4-BE49-F238E27FC236}">
                  <a16:creationId xmlns:a16="http://schemas.microsoft.com/office/drawing/2014/main" id="{000EFAD1-18AD-774A-B3C8-6B19309F8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0200" y="1303682"/>
              <a:ext cx="0" cy="3649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20760670-6344-FB49-8973-30C7A70BA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4810" y="4419600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20">
              <a:extLst>
                <a:ext uri="{FF2B5EF4-FFF2-40B4-BE49-F238E27FC236}">
                  <a16:creationId xmlns:a16="http://schemas.microsoft.com/office/drawing/2014/main" id="{0026BD6D-DF19-D742-A629-B6652CC9B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788" y="1773621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DC4890-5DA8-C54E-BF48-9DEF988343C5}"/>
                </a:ext>
              </a:extLst>
            </p:cNvPr>
            <p:cNvSpPr txBox="1"/>
            <p:nvPr/>
          </p:nvSpPr>
          <p:spPr>
            <a:xfrm>
              <a:off x="1774556" y="4603750"/>
              <a:ext cx="1309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>
                  <a:latin typeface="+mn-lt"/>
                </a:rPr>
                <a:t>Take-off zone</a:t>
              </a:r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25DD021A-BF51-1F4E-ACFD-B4E2B4D21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9554" y="2611821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19">
              <a:extLst>
                <a:ext uri="{FF2B5EF4-FFF2-40B4-BE49-F238E27FC236}">
                  <a16:creationId xmlns:a16="http://schemas.microsoft.com/office/drawing/2014/main" id="{AAB77E0A-1CE1-B44C-9F4D-F1936E705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9554" y="3678621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20">
              <a:extLst>
                <a:ext uri="{FF2B5EF4-FFF2-40B4-BE49-F238E27FC236}">
                  <a16:creationId xmlns:a16="http://schemas.microsoft.com/office/drawing/2014/main" id="{00E6DDE2-56DE-2B41-989B-1DF2FFE5B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574" y="3145221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A8C644-8948-3A40-8195-F742B9B4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4" y="4457700"/>
            <a:ext cx="1574800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A0587-ECE6-1049-833E-49F87FEC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34" y="1832709"/>
            <a:ext cx="100330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A7B98-6BFC-4145-A3D9-23D15CE12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34" y="3223591"/>
            <a:ext cx="9017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769D4-DD83-F040-AB24-837D50B0C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98" y="2639622"/>
            <a:ext cx="17399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475AD-D548-3446-BBF0-5970DABF2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98" y="3737961"/>
            <a:ext cx="17399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A1466-0F97-9448-A3E7-F551D8234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296" y="2868222"/>
            <a:ext cx="32004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CEACF4-9059-4C48-9D3B-6DFDDCE89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467" y="3414321"/>
            <a:ext cx="47498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88CA6-78B9-3044-8398-65A974D95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9900" y="4748595"/>
            <a:ext cx="34036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706" y="1389721"/>
            <a:ext cx="8661882" cy="2418351"/>
            <a:chOff x="-228600" y="868363"/>
            <a:chExt cx="9461500" cy="264160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auto">
            <a:xfrm>
              <a:off x="4587875" y="1547813"/>
              <a:ext cx="1771650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6" name="Line 4"/>
            <p:cNvSpPr>
              <a:spLocks noChangeShapeType="1"/>
            </p:cNvSpPr>
            <p:nvPr/>
          </p:nvSpPr>
          <p:spPr bwMode="auto">
            <a:xfrm flipV="1">
              <a:off x="6359525" y="1900238"/>
              <a:ext cx="6111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7" name="Line 5"/>
            <p:cNvSpPr>
              <a:spLocks noChangeShapeType="1"/>
            </p:cNvSpPr>
            <p:nvPr/>
          </p:nvSpPr>
          <p:spPr bwMode="auto">
            <a:xfrm>
              <a:off x="4241800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5292725" y="2547938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9" name="Line 7"/>
            <p:cNvSpPr>
              <a:spLocks noChangeShapeType="1"/>
            </p:cNvSpPr>
            <p:nvPr/>
          </p:nvSpPr>
          <p:spPr bwMode="auto">
            <a:xfrm>
              <a:off x="6670675" y="19002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0" name="Line 8"/>
            <p:cNvSpPr>
              <a:spLocks noChangeShapeType="1"/>
            </p:cNvSpPr>
            <p:nvPr/>
          </p:nvSpPr>
          <p:spPr bwMode="auto">
            <a:xfrm flipH="1" flipV="1">
              <a:off x="5673725" y="2743200"/>
              <a:ext cx="992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1" name="Line 9"/>
            <p:cNvSpPr>
              <a:spLocks noChangeShapeType="1"/>
            </p:cNvSpPr>
            <p:nvPr/>
          </p:nvSpPr>
          <p:spPr bwMode="auto">
            <a:xfrm flipH="1">
              <a:off x="4114800" y="2743200"/>
              <a:ext cx="1177925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2" name="Line 10"/>
            <p:cNvSpPr>
              <a:spLocks noChangeShapeType="1"/>
            </p:cNvSpPr>
            <p:nvPr/>
          </p:nvSpPr>
          <p:spPr bwMode="auto">
            <a:xfrm flipV="1">
              <a:off x="4103688" y="20193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3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4200525" y="21320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4" name="Oval 12"/>
            <p:cNvSpPr>
              <a:spLocks noChangeArrowheads="1"/>
            </p:cNvSpPr>
            <p:nvPr/>
          </p:nvSpPr>
          <p:spPr bwMode="auto">
            <a:xfrm>
              <a:off x="3981450" y="17827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5" name="Picture 1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6592888" y="1625600"/>
              <a:ext cx="106362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6" name="Picture 1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3763963" y="1524000"/>
              <a:ext cx="180975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7" name="Picture 15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4279900" y="1585913"/>
              <a:ext cx="180975" cy="192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8" name="Picture 16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357813" y="2628900"/>
              <a:ext cx="234950" cy="20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9" name="Picture 1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4683125" y="1600200"/>
              <a:ext cx="15430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70" name="Picture 18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3702050" y="1939925"/>
              <a:ext cx="130175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1" name="Line 19"/>
            <p:cNvSpPr>
              <a:spLocks noChangeShapeType="1"/>
            </p:cNvSpPr>
            <p:nvPr/>
          </p:nvSpPr>
          <p:spPr bwMode="auto">
            <a:xfrm>
              <a:off x="3641725" y="1900238"/>
              <a:ext cx="327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172" name="Group 20"/>
            <p:cNvGrpSpPr>
              <a:grpSpLocks/>
            </p:cNvGrpSpPr>
            <p:nvPr/>
          </p:nvGrpSpPr>
          <p:grpSpPr bwMode="auto">
            <a:xfrm>
              <a:off x="6983413" y="1544638"/>
              <a:ext cx="385762" cy="709612"/>
              <a:chOff x="3304" y="2886"/>
              <a:chExt cx="300" cy="576"/>
            </a:xfrm>
          </p:grpSpPr>
          <p:sp>
            <p:nvSpPr>
              <p:cNvPr id="49209" name="Rectangle 21"/>
              <p:cNvSpPr>
                <a:spLocks noChangeArrowheads="1"/>
              </p:cNvSpPr>
              <p:nvPr/>
            </p:nvSpPr>
            <p:spPr bwMode="auto">
              <a:xfrm>
                <a:off x="3304" y="2886"/>
                <a:ext cx="300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49210" name="Picture 22" descr="txp_fig"/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9"/>
              <a:srcRect/>
              <a:stretch>
                <a:fillRect/>
              </a:stretch>
            </p:blipFill>
            <p:spPr bwMode="auto">
              <a:xfrm>
                <a:off x="3396" y="3013"/>
                <a:ext cx="98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173" name="Rectangle 23"/>
            <p:cNvSpPr>
              <a:spLocks noChangeArrowheads="1"/>
            </p:cNvSpPr>
            <p:nvPr/>
          </p:nvSpPr>
          <p:spPr bwMode="auto">
            <a:xfrm>
              <a:off x="3246438" y="17018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4" name="Oval 24"/>
            <p:cNvSpPr>
              <a:spLocks noChangeArrowheads="1"/>
            </p:cNvSpPr>
            <p:nvPr/>
          </p:nvSpPr>
          <p:spPr bwMode="auto">
            <a:xfrm>
              <a:off x="2632075" y="17732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75" name="Picture 25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2568575" y="21558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6" name="Line 26"/>
            <p:cNvSpPr>
              <a:spLocks noChangeShapeType="1"/>
            </p:cNvSpPr>
            <p:nvPr/>
          </p:nvSpPr>
          <p:spPr bwMode="auto">
            <a:xfrm>
              <a:off x="2900363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7" name="Line 27"/>
            <p:cNvSpPr>
              <a:spLocks noChangeShapeType="1"/>
            </p:cNvSpPr>
            <p:nvPr/>
          </p:nvSpPr>
          <p:spPr bwMode="auto">
            <a:xfrm>
              <a:off x="7577138" y="1900238"/>
              <a:ext cx="0" cy="1212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8" name="Line 28"/>
            <p:cNvSpPr>
              <a:spLocks noChangeShapeType="1"/>
            </p:cNvSpPr>
            <p:nvPr/>
          </p:nvSpPr>
          <p:spPr bwMode="auto">
            <a:xfrm flipH="1">
              <a:off x="2762250" y="3113088"/>
              <a:ext cx="4811713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9" name="Line 29"/>
            <p:cNvSpPr>
              <a:spLocks noChangeShapeType="1"/>
            </p:cNvSpPr>
            <p:nvPr/>
          </p:nvSpPr>
          <p:spPr bwMode="auto">
            <a:xfrm flipV="1">
              <a:off x="2752725" y="20097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0" name="Line 30"/>
            <p:cNvSpPr>
              <a:spLocks noChangeShapeType="1"/>
            </p:cNvSpPr>
            <p:nvPr/>
          </p:nvSpPr>
          <p:spPr bwMode="auto">
            <a:xfrm>
              <a:off x="2155825" y="1879600"/>
              <a:ext cx="4746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81" name="Picture 31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2430463" y="1573213"/>
              <a:ext cx="1920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2" name="Picture 32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922588" y="1974850"/>
              <a:ext cx="192087" cy="16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3" name="Picture 33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3314700" y="1782763"/>
              <a:ext cx="234950" cy="198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4" name="Picture 34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7569200" y="1620838"/>
              <a:ext cx="106363" cy="160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85" name="Line 35"/>
            <p:cNvSpPr>
              <a:spLocks noChangeShapeType="1"/>
            </p:cNvSpPr>
            <p:nvPr/>
          </p:nvSpPr>
          <p:spPr bwMode="auto">
            <a:xfrm flipV="1">
              <a:off x="7369175" y="1900238"/>
              <a:ext cx="644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6" name="Rectangle 72"/>
            <p:cNvSpPr>
              <a:spLocks noChangeArrowheads="1"/>
            </p:cNvSpPr>
            <p:nvPr/>
          </p:nvSpPr>
          <p:spPr bwMode="auto">
            <a:xfrm>
              <a:off x="8004175" y="1533525"/>
              <a:ext cx="619125" cy="684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7" name="Line 75"/>
            <p:cNvSpPr>
              <a:spLocks noChangeShapeType="1"/>
            </p:cNvSpPr>
            <p:nvPr/>
          </p:nvSpPr>
          <p:spPr bwMode="auto">
            <a:xfrm>
              <a:off x="8620125" y="1874838"/>
              <a:ext cx="612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8" name="Rectangle 82"/>
            <p:cNvSpPr>
              <a:spLocks noChangeArrowheads="1"/>
            </p:cNvSpPr>
            <p:nvPr/>
          </p:nvSpPr>
          <p:spPr bwMode="auto">
            <a:xfrm>
              <a:off x="1108075" y="1609725"/>
              <a:ext cx="474663" cy="531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9" name="Oval 83"/>
            <p:cNvSpPr>
              <a:spLocks noChangeArrowheads="1"/>
            </p:cNvSpPr>
            <p:nvPr/>
          </p:nvSpPr>
          <p:spPr bwMode="auto">
            <a:xfrm>
              <a:off x="1906588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0" name="Rectangle 84"/>
            <p:cNvSpPr>
              <a:spLocks noChangeArrowheads="1"/>
            </p:cNvSpPr>
            <p:nvPr/>
          </p:nvSpPr>
          <p:spPr bwMode="auto">
            <a:xfrm>
              <a:off x="1098550" y="868363"/>
              <a:ext cx="474663" cy="6270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1" name="Line 85"/>
            <p:cNvSpPr>
              <a:spLocks noChangeShapeType="1"/>
            </p:cNvSpPr>
            <p:nvPr/>
          </p:nvSpPr>
          <p:spPr bwMode="auto">
            <a:xfrm>
              <a:off x="1584325" y="1865313"/>
              <a:ext cx="328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2" name="Line 86"/>
            <p:cNvSpPr>
              <a:spLocks noChangeShapeType="1"/>
            </p:cNvSpPr>
            <p:nvPr/>
          </p:nvSpPr>
          <p:spPr bwMode="auto">
            <a:xfrm>
              <a:off x="1573213" y="1209675"/>
              <a:ext cx="434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3" name="Line 87"/>
            <p:cNvSpPr>
              <a:spLocks noChangeShapeType="1"/>
            </p:cNvSpPr>
            <p:nvPr/>
          </p:nvSpPr>
          <p:spPr bwMode="auto">
            <a:xfrm>
              <a:off x="2008188" y="1209675"/>
              <a:ext cx="0" cy="541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4" name="Oval 88"/>
            <p:cNvSpPr>
              <a:spLocks noChangeArrowheads="1"/>
            </p:cNvSpPr>
            <p:nvPr/>
          </p:nvSpPr>
          <p:spPr bwMode="auto">
            <a:xfrm>
              <a:off x="368300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5" name="Line 89"/>
            <p:cNvSpPr>
              <a:spLocks noChangeShapeType="1"/>
            </p:cNvSpPr>
            <p:nvPr/>
          </p:nvSpPr>
          <p:spPr bwMode="auto">
            <a:xfrm>
              <a:off x="604838" y="1874838"/>
              <a:ext cx="503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6" name="Line 90"/>
            <p:cNvSpPr>
              <a:spLocks noChangeShapeType="1"/>
            </p:cNvSpPr>
            <p:nvPr/>
          </p:nvSpPr>
          <p:spPr bwMode="auto">
            <a:xfrm flipV="1">
              <a:off x="808038" y="1209675"/>
              <a:ext cx="0" cy="665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7" name="Line 91"/>
            <p:cNvSpPr>
              <a:spLocks noChangeShapeType="1"/>
            </p:cNvSpPr>
            <p:nvPr/>
          </p:nvSpPr>
          <p:spPr bwMode="auto">
            <a:xfrm>
              <a:off x="808038" y="1209675"/>
              <a:ext cx="290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8" name="Line 92"/>
            <p:cNvSpPr>
              <a:spLocks noChangeShapeType="1"/>
            </p:cNvSpPr>
            <p:nvPr/>
          </p:nvSpPr>
          <p:spPr bwMode="auto">
            <a:xfrm>
              <a:off x="8937625" y="1873250"/>
              <a:ext cx="0" cy="163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9" name="Line 93"/>
            <p:cNvSpPr>
              <a:spLocks noChangeShapeType="1"/>
            </p:cNvSpPr>
            <p:nvPr/>
          </p:nvSpPr>
          <p:spPr bwMode="auto">
            <a:xfrm flipH="1">
              <a:off x="498475" y="3509963"/>
              <a:ext cx="8424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0" name="Line 94"/>
            <p:cNvSpPr>
              <a:spLocks noChangeShapeType="1"/>
            </p:cNvSpPr>
            <p:nvPr/>
          </p:nvSpPr>
          <p:spPr bwMode="auto">
            <a:xfrm flipV="1">
              <a:off x="488950" y="1989138"/>
              <a:ext cx="0" cy="1512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1" name="Line 95"/>
            <p:cNvSpPr>
              <a:spLocks noChangeShapeType="1"/>
            </p:cNvSpPr>
            <p:nvPr/>
          </p:nvSpPr>
          <p:spPr bwMode="auto">
            <a:xfrm>
              <a:off x="-139700" y="1884363"/>
              <a:ext cx="493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202" name="Picture 96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79375" y="1674813"/>
              <a:ext cx="120650" cy="11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3" name="Picture 97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573088" y="2154238"/>
              <a:ext cx="93662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4" name="Picture 98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8175625" y="1641475"/>
              <a:ext cx="2381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5" name="Picture 99" descr="txp_fig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9056688" y="1506538"/>
              <a:ext cx="111125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6" name="Picture 103" descr="txp_fig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1206500" y="1787525"/>
              <a:ext cx="277813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7" name="Picture 104" descr="txp_fig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187450" y="949325"/>
              <a:ext cx="279400" cy="43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-228600" y="1606289"/>
              <a:ext cx="228600" cy="1905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Hold Using Commanded Pitch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45070" y="1700169"/>
            <a:ext cx="5013970" cy="1937851"/>
          </a:xfrm>
          <a:prstGeom prst="rect">
            <a:avLst/>
          </a:prstGeom>
          <a:noFill/>
          <a:ln w="22225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4866738" y="1050520"/>
            <a:ext cx="1771650" cy="706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 flipV="1">
            <a:off x="6638388" y="1402945"/>
            <a:ext cx="611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2913219" y="1438467"/>
            <a:ext cx="648023" cy="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4745664" y="2024003"/>
            <a:ext cx="385763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949538" y="140294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 flipH="1" flipV="1">
            <a:off x="5133160" y="2264536"/>
            <a:ext cx="1811705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H="1">
            <a:off x="2786218" y="2282299"/>
            <a:ext cx="1965064" cy="38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V="1">
            <a:off x="2775107" y="1557529"/>
            <a:ext cx="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2871944" y="1670242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6" name="Oval 12"/>
          <p:cNvSpPr>
            <a:spLocks noChangeArrowheads="1"/>
          </p:cNvSpPr>
          <p:nvPr/>
        </p:nvSpPr>
        <p:spPr bwMode="auto">
          <a:xfrm>
            <a:off x="2652869" y="1320992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7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6871751" y="1128307"/>
            <a:ext cx="106362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8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2435382" y="1062229"/>
            <a:ext cx="1809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9" name="Picture 1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2951319" y="1124142"/>
            <a:ext cx="180975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0" name="Picture 17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4810752" y="2104965"/>
            <a:ext cx="23495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1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4961988" y="1102907"/>
            <a:ext cx="15430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2" name="Picture 2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2373469" y="1478154"/>
            <a:ext cx="130175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3" name="Line 24"/>
          <p:cNvSpPr>
            <a:spLocks noChangeShapeType="1"/>
          </p:cNvSpPr>
          <p:nvPr/>
        </p:nvSpPr>
        <p:spPr bwMode="auto">
          <a:xfrm>
            <a:off x="2313144" y="1438467"/>
            <a:ext cx="32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124" name="Group 26"/>
          <p:cNvGrpSpPr>
            <a:grpSpLocks/>
          </p:cNvGrpSpPr>
          <p:nvPr/>
        </p:nvGrpSpPr>
        <p:grpSpPr bwMode="auto">
          <a:xfrm>
            <a:off x="7262276" y="1047345"/>
            <a:ext cx="385762" cy="709612"/>
            <a:chOff x="3304" y="2886"/>
            <a:chExt cx="300" cy="576"/>
          </a:xfrm>
        </p:grpSpPr>
        <p:sp>
          <p:nvSpPr>
            <p:cNvPr id="47138" name="Rectangle 27"/>
            <p:cNvSpPr>
              <a:spLocks noChangeArrowheads="1"/>
            </p:cNvSpPr>
            <p:nvPr/>
          </p:nvSpPr>
          <p:spPr bwMode="auto">
            <a:xfrm>
              <a:off x="3304" y="2886"/>
              <a:ext cx="300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139" name="Picture 28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396" y="3013"/>
              <a:ext cx="98" cy="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7125" name="Rectangle 29"/>
          <p:cNvSpPr>
            <a:spLocks noChangeArrowheads="1"/>
          </p:cNvSpPr>
          <p:nvPr/>
        </p:nvSpPr>
        <p:spPr bwMode="auto">
          <a:xfrm>
            <a:off x="1917857" y="1240029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26" name="Oval 30"/>
          <p:cNvSpPr>
            <a:spLocks noChangeArrowheads="1"/>
          </p:cNvSpPr>
          <p:nvPr/>
        </p:nvSpPr>
        <p:spPr bwMode="auto">
          <a:xfrm>
            <a:off x="1303494" y="1311467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27" name="Picture 3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1239994" y="1694054"/>
            <a:ext cx="100013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8" name="Line 32"/>
          <p:cNvSpPr>
            <a:spLocks noChangeShapeType="1"/>
          </p:cNvSpPr>
          <p:nvPr/>
        </p:nvSpPr>
        <p:spPr bwMode="auto">
          <a:xfrm>
            <a:off x="1571782" y="1438467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29" name="Line 33"/>
          <p:cNvSpPr>
            <a:spLocks noChangeShapeType="1"/>
          </p:cNvSpPr>
          <p:nvPr/>
        </p:nvSpPr>
        <p:spPr bwMode="auto">
          <a:xfrm>
            <a:off x="7856001" y="1402944"/>
            <a:ext cx="3598" cy="1252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30" name="Line 34"/>
          <p:cNvSpPr>
            <a:spLocks noChangeShapeType="1"/>
          </p:cNvSpPr>
          <p:nvPr/>
        </p:nvSpPr>
        <p:spPr bwMode="auto">
          <a:xfrm flipH="1" flipV="1">
            <a:off x="1433668" y="2660842"/>
            <a:ext cx="6425930" cy="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31" name="Line 35"/>
          <p:cNvSpPr>
            <a:spLocks noChangeShapeType="1"/>
          </p:cNvSpPr>
          <p:nvPr/>
        </p:nvSpPr>
        <p:spPr bwMode="auto">
          <a:xfrm flipV="1">
            <a:off x="1424144" y="1548004"/>
            <a:ext cx="0" cy="1109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32" name="Line 36"/>
          <p:cNvSpPr>
            <a:spLocks noChangeShapeType="1"/>
          </p:cNvSpPr>
          <p:nvPr/>
        </p:nvSpPr>
        <p:spPr bwMode="auto">
          <a:xfrm>
            <a:off x="827244" y="1417829"/>
            <a:ext cx="474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33" name="Picture 37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/>
          <a:srcRect/>
          <a:stretch>
            <a:fillRect/>
          </a:stretch>
        </p:blipFill>
        <p:spPr bwMode="auto">
          <a:xfrm>
            <a:off x="1101882" y="1111442"/>
            <a:ext cx="192087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4" name="Picture 38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1594007" y="1513079"/>
            <a:ext cx="192087" cy="1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5" name="Picture 39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6"/>
          <a:srcRect/>
          <a:stretch>
            <a:fillRect/>
          </a:stretch>
        </p:blipFill>
        <p:spPr bwMode="auto">
          <a:xfrm>
            <a:off x="1986119" y="1320992"/>
            <a:ext cx="23495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6" name="Picture 43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7"/>
          <a:srcRect/>
          <a:stretch>
            <a:fillRect/>
          </a:stretch>
        </p:blipFill>
        <p:spPr bwMode="auto">
          <a:xfrm>
            <a:off x="7848063" y="1123545"/>
            <a:ext cx="106363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7" name="Line 44"/>
          <p:cNvSpPr>
            <a:spLocks noChangeShapeType="1"/>
          </p:cNvSpPr>
          <p:nvPr/>
        </p:nvSpPr>
        <p:spPr bwMode="auto">
          <a:xfrm flipV="1">
            <a:off x="7648038" y="1402945"/>
            <a:ext cx="492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Attitude Hold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553753" y="1063990"/>
            <a:ext cx="903129" cy="702187"/>
            <a:chOff x="6862075" y="4061335"/>
            <a:chExt cx="903129" cy="702187"/>
          </a:xfrm>
        </p:grpSpPr>
        <p:sp>
          <p:nvSpPr>
            <p:cNvPr id="47" name="Rectangle 2"/>
            <p:cNvSpPr>
              <a:spLocks noChangeArrowheads="1"/>
            </p:cNvSpPr>
            <p:nvPr/>
          </p:nvSpPr>
          <p:spPr bwMode="auto">
            <a:xfrm>
              <a:off x="6862075" y="4061335"/>
              <a:ext cx="903129" cy="702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6996154" y="4570169"/>
              <a:ext cx="2329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7229066" y="4236195"/>
              <a:ext cx="219729" cy="3339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448795" y="4236195"/>
              <a:ext cx="2460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92" y="1145448"/>
            <a:ext cx="482600" cy="266700"/>
          </a:xfrm>
          <a:prstGeom prst="rect">
            <a:avLst/>
          </a:prstGeom>
        </p:spPr>
      </p:pic>
      <p:sp>
        <p:nvSpPr>
          <p:cNvPr id="53" name="Line 5"/>
          <p:cNvSpPr>
            <a:spLocks noChangeShapeType="1"/>
          </p:cNvSpPr>
          <p:nvPr/>
        </p:nvSpPr>
        <p:spPr bwMode="auto">
          <a:xfrm flipV="1">
            <a:off x="4467093" y="1403125"/>
            <a:ext cx="39964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3795057" y="1441825"/>
            <a:ext cx="52294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011703" y="1240118"/>
            <a:ext cx="0" cy="36605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803712-5190-AE47-A26B-860D46AF743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4000" y="2866617"/>
            <a:ext cx="6400800" cy="33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257300"/>
            <a:ext cx="8331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34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706" y="1389721"/>
            <a:ext cx="8661882" cy="2418351"/>
            <a:chOff x="-228600" y="868363"/>
            <a:chExt cx="9461500" cy="264160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auto">
            <a:xfrm>
              <a:off x="4587875" y="1547813"/>
              <a:ext cx="1771650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6" name="Line 4"/>
            <p:cNvSpPr>
              <a:spLocks noChangeShapeType="1"/>
            </p:cNvSpPr>
            <p:nvPr/>
          </p:nvSpPr>
          <p:spPr bwMode="auto">
            <a:xfrm flipV="1">
              <a:off x="6359525" y="1900238"/>
              <a:ext cx="6111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7" name="Line 5"/>
            <p:cNvSpPr>
              <a:spLocks noChangeShapeType="1"/>
            </p:cNvSpPr>
            <p:nvPr/>
          </p:nvSpPr>
          <p:spPr bwMode="auto">
            <a:xfrm>
              <a:off x="4241800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5292725" y="2547938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9" name="Line 7"/>
            <p:cNvSpPr>
              <a:spLocks noChangeShapeType="1"/>
            </p:cNvSpPr>
            <p:nvPr/>
          </p:nvSpPr>
          <p:spPr bwMode="auto">
            <a:xfrm>
              <a:off x="6670675" y="19002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0" name="Line 8"/>
            <p:cNvSpPr>
              <a:spLocks noChangeShapeType="1"/>
            </p:cNvSpPr>
            <p:nvPr/>
          </p:nvSpPr>
          <p:spPr bwMode="auto">
            <a:xfrm flipH="1" flipV="1">
              <a:off x="5673725" y="2743200"/>
              <a:ext cx="992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1" name="Line 9"/>
            <p:cNvSpPr>
              <a:spLocks noChangeShapeType="1"/>
            </p:cNvSpPr>
            <p:nvPr/>
          </p:nvSpPr>
          <p:spPr bwMode="auto">
            <a:xfrm flipH="1">
              <a:off x="4114800" y="2743200"/>
              <a:ext cx="1177925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2" name="Line 10"/>
            <p:cNvSpPr>
              <a:spLocks noChangeShapeType="1"/>
            </p:cNvSpPr>
            <p:nvPr/>
          </p:nvSpPr>
          <p:spPr bwMode="auto">
            <a:xfrm flipV="1">
              <a:off x="4103688" y="20193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3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4200525" y="21320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4" name="Oval 12"/>
            <p:cNvSpPr>
              <a:spLocks noChangeArrowheads="1"/>
            </p:cNvSpPr>
            <p:nvPr/>
          </p:nvSpPr>
          <p:spPr bwMode="auto">
            <a:xfrm>
              <a:off x="3981450" y="17827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5" name="Picture 1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6592888" y="1625600"/>
              <a:ext cx="106362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6" name="Picture 14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3763963" y="1524000"/>
              <a:ext cx="180975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7" name="Picture 15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4279900" y="1585913"/>
              <a:ext cx="180975" cy="192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8" name="Picture 16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5357813" y="2628900"/>
              <a:ext cx="234950" cy="20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9" name="Picture 17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4683125" y="1600200"/>
              <a:ext cx="15430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70" name="Picture 18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3702050" y="1939925"/>
              <a:ext cx="130175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1" name="Line 19"/>
            <p:cNvSpPr>
              <a:spLocks noChangeShapeType="1"/>
            </p:cNvSpPr>
            <p:nvPr/>
          </p:nvSpPr>
          <p:spPr bwMode="auto">
            <a:xfrm>
              <a:off x="3641725" y="1900238"/>
              <a:ext cx="327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172" name="Group 20"/>
            <p:cNvGrpSpPr>
              <a:grpSpLocks/>
            </p:cNvGrpSpPr>
            <p:nvPr/>
          </p:nvGrpSpPr>
          <p:grpSpPr bwMode="auto">
            <a:xfrm>
              <a:off x="6983413" y="1544638"/>
              <a:ext cx="385762" cy="709612"/>
              <a:chOff x="3304" y="2886"/>
              <a:chExt cx="300" cy="576"/>
            </a:xfrm>
          </p:grpSpPr>
          <p:sp>
            <p:nvSpPr>
              <p:cNvPr id="49209" name="Rectangle 21"/>
              <p:cNvSpPr>
                <a:spLocks noChangeArrowheads="1"/>
              </p:cNvSpPr>
              <p:nvPr/>
            </p:nvSpPr>
            <p:spPr bwMode="auto">
              <a:xfrm>
                <a:off x="3304" y="2886"/>
                <a:ext cx="300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49210" name="Picture 22" descr="txp_fig"/>
              <p:cNvPicPr>
                <a:picLocks noChangeAspect="1" noChangeArrowheads="1"/>
              </p:cNvPicPr>
              <p:nvPr>
                <p:custDataLst>
                  <p:tags r:id="rId20"/>
                </p:custDataLst>
              </p:nvPr>
            </p:nvPicPr>
            <p:blipFill>
              <a:blip r:embed="rId30"/>
              <a:srcRect/>
              <a:stretch>
                <a:fillRect/>
              </a:stretch>
            </p:blipFill>
            <p:spPr bwMode="auto">
              <a:xfrm>
                <a:off x="3396" y="3013"/>
                <a:ext cx="98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173" name="Rectangle 23"/>
            <p:cNvSpPr>
              <a:spLocks noChangeArrowheads="1"/>
            </p:cNvSpPr>
            <p:nvPr/>
          </p:nvSpPr>
          <p:spPr bwMode="auto">
            <a:xfrm>
              <a:off x="3246438" y="17018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4" name="Oval 24"/>
            <p:cNvSpPr>
              <a:spLocks noChangeArrowheads="1"/>
            </p:cNvSpPr>
            <p:nvPr/>
          </p:nvSpPr>
          <p:spPr bwMode="auto">
            <a:xfrm>
              <a:off x="2632075" y="17732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75" name="Picture 25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568575" y="21558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6" name="Line 26"/>
            <p:cNvSpPr>
              <a:spLocks noChangeShapeType="1"/>
            </p:cNvSpPr>
            <p:nvPr/>
          </p:nvSpPr>
          <p:spPr bwMode="auto">
            <a:xfrm>
              <a:off x="2900363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7" name="Line 27"/>
            <p:cNvSpPr>
              <a:spLocks noChangeShapeType="1"/>
            </p:cNvSpPr>
            <p:nvPr/>
          </p:nvSpPr>
          <p:spPr bwMode="auto">
            <a:xfrm>
              <a:off x="7577138" y="1900238"/>
              <a:ext cx="0" cy="1212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8" name="Line 28"/>
            <p:cNvSpPr>
              <a:spLocks noChangeShapeType="1"/>
            </p:cNvSpPr>
            <p:nvPr/>
          </p:nvSpPr>
          <p:spPr bwMode="auto">
            <a:xfrm flipH="1">
              <a:off x="2762250" y="3113088"/>
              <a:ext cx="4811713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9" name="Line 29"/>
            <p:cNvSpPr>
              <a:spLocks noChangeShapeType="1"/>
            </p:cNvSpPr>
            <p:nvPr/>
          </p:nvSpPr>
          <p:spPr bwMode="auto">
            <a:xfrm flipV="1">
              <a:off x="2752725" y="20097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0" name="Line 30"/>
            <p:cNvSpPr>
              <a:spLocks noChangeShapeType="1"/>
            </p:cNvSpPr>
            <p:nvPr/>
          </p:nvSpPr>
          <p:spPr bwMode="auto">
            <a:xfrm>
              <a:off x="2155825" y="1879600"/>
              <a:ext cx="4746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81" name="Picture 31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430463" y="1573213"/>
              <a:ext cx="1920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2" name="Picture 32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2922588" y="1974850"/>
              <a:ext cx="192087" cy="16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3" name="Picture 33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3314700" y="1782763"/>
              <a:ext cx="234950" cy="198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4" name="Picture 34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7569200" y="1620838"/>
              <a:ext cx="106363" cy="160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85" name="Line 35"/>
            <p:cNvSpPr>
              <a:spLocks noChangeShapeType="1"/>
            </p:cNvSpPr>
            <p:nvPr/>
          </p:nvSpPr>
          <p:spPr bwMode="auto">
            <a:xfrm flipV="1">
              <a:off x="7369175" y="1900238"/>
              <a:ext cx="644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6" name="Rectangle 72"/>
            <p:cNvSpPr>
              <a:spLocks noChangeArrowheads="1"/>
            </p:cNvSpPr>
            <p:nvPr/>
          </p:nvSpPr>
          <p:spPr bwMode="auto">
            <a:xfrm>
              <a:off x="8004175" y="1533525"/>
              <a:ext cx="619125" cy="684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7" name="Line 75"/>
            <p:cNvSpPr>
              <a:spLocks noChangeShapeType="1"/>
            </p:cNvSpPr>
            <p:nvPr/>
          </p:nvSpPr>
          <p:spPr bwMode="auto">
            <a:xfrm>
              <a:off x="8620125" y="1874838"/>
              <a:ext cx="612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8" name="Rectangle 82"/>
            <p:cNvSpPr>
              <a:spLocks noChangeArrowheads="1"/>
            </p:cNvSpPr>
            <p:nvPr/>
          </p:nvSpPr>
          <p:spPr bwMode="auto">
            <a:xfrm>
              <a:off x="1108075" y="1609725"/>
              <a:ext cx="474663" cy="531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9" name="Oval 83"/>
            <p:cNvSpPr>
              <a:spLocks noChangeArrowheads="1"/>
            </p:cNvSpPr>
            <p:nvPr/>
          </p:nvSpPr>
          <p:spPr bwMode="auto">
            <a:xfrm>
              <a:off x="1906588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0" name="Rectangle 84"/>
            <p:cNvSpPr>
              <a:spLocks noChangeArrowheads="1"/>
            </p:cNvSpPr>
            <p:nvPr/>
          </p:nvSpPr>
          <p:spPr bwMode="auto">
            <a:xfrm>
              <a:off x="1098550" y="868363"/>
              <a:ext cx="474663" cy="6270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1" name="Line 85"/>
            <p:cNvSpPr>
              <a:spLocks noChangeShapeType="1"/>
            </p:cNvSpPr>
            <p:nvPr/>
          </p:nvSpPr>
          <p:spPr bwMode="auto">
            <a:xfrm>
              <a:off x="1584325" y="1865313"/>
              <a:ext cx="328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2" name="Line 86"/>
            <p:cNvSpPr>
              <a:spLocks noChangeShapeType="1"/>
            </p:cNvSpPr>
            <p:nvPr/>
          </p:nvSpPr>
          <p:spPr bwMode="auto">
            <a:xfrm>
              <a:off x="1573213" y="1209675"/>
              <a:ext cx="434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3" name="Line 87"/>
            <p:cNvSpPr>
              <a:spLocks noChangeShapeType="1"/>
            </p:cNvSpPr>
            <p:nvPr/>
          </p:nvSpPr>
          <p:spPr bwMode="auto">
            <a:xfrm>
              <a:off x="2008188" y="1209675"/>
              <a:ext cx="0" cy="541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4" name="Oval 88"/>
            <p:cNvSpPr>
              <a:spLocks noChangeArrowheads="1"/>
            </p:cNvSpPr>
            <p:nvPr/>
          </p:nvSpPr>
          <p:spPr bwMode="auto">
            <a:xfrm>
              <a:off x="368300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5" name="Line 89"/>
            <p:cNvSpPr>
              <a:spLocks noChangeShapeType="1"/>
            </p:cNvSpPr>
            <p:nvPr/>
          </p:nvSpPr>
          <p:spPr bwMode="auto">
            <a:xfrm>
              <a:off x="604838" y="1874838"/>
              <a:ext cx="503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6" name="Line 90"/>
            <p:cNvSpPr>
              <a:spLocks noChangeShapeType="1"/>
            </p:cNvSpPr>
            <p:nvPr/>
          </p:nvSpPr>
          <p:spPr bwMode="auto">
            <a:xfrm flipV="1">
              <a:off x="808038" y="1209675"/>
              <a:ext cx="0" cy="665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7" name="Line 91"/>
            <p:cNvSpPr>
              <a:spLocks noChangeShapeType="1"/>
            </p:cNvSpPr>
            <p:nvPr/>
          </p:nvSpPr>
          <p:spPr bwMode="auto">
            <a:xfrm>
              <a:off x="808038" y="1209675"/>
              <a:ext cx="290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8" name="Line 92"/>
            <p:cNvSpPr>
              <a:spLocks noChangeShapeType="1"/>
            </p:cNvSpPr>
            <p:nvPr/>
          </p:nvSpPr>
          <p:spPr bwMode="auto">
            <a:xfrm>
              <a:off x="8937625" y="1873250"/>
              <a:ext cx="0" cy="163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9" name="Line 93"/>
            <p:cNvSpPr>
              <a:spLocks noChangeShapeType="1"/>
            </p:cNvSpPr>
            <p:nvPr/>
          </p:nvSpPr>
          <p:spPr bwMode="auto">
            <a:xfrm flipH="1">
              <a:off x="498475" y="3509963"/>
              <a:ext cx="8424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0" name="Line 94"/>
            <p:cNvSpPr>
              <a:spLocks noChangeShapeType="1"/>
            </p:cNvSpPr>
            <p:nvPr/>
          </p:nvSpPr>
          <p:spPr bwMode="auto">
            <a:xfrm flipV="1">
              <a:off x="488950" y="1989138"/>
              <a:ext cx="0" cy="1512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1" name="Line 95"/>
            <p:cNvSpPr>
              <a:spLocks noChangeShapeType="1"/>
            </p:cNvSpPr>
            <p:nvPr/>
          </p:nvSpPr>
          <p:spPr bwMode="auto">
            <a:xfrm>
              <a:off x="-139700" y="1884363"/>
              <a:ext cx="493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202" name="Picture 96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79375" y="1674813"/>
              <a:ext cx="120650" cy="11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3" name="Picture 97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573088" y="2154238"/>
              <a:ext cx="93662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4" name="Picture 98" descr="txp_fig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8175625" y="1641475"/>
              <a:ext cx="2381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5" name="Picture 99" descr="txp_fig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9056688" y="1506538"/>
              <a:ext cx="111125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6" name="Picture 103" descr="txp_fig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206500" y="1787525"/>
              <a:ext cx="277813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7" name="Picture 104" descr="txp_fig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1187450" y="949325"/>
              <a:ext cx="279400" cy="43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-228600" y="1606289"/>
              <a:ext cx="228600" cy="1905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Hold Using Commanded Pitch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45070" y="1700169"/>
            <a:ext cx="5013970" cy="2318648"/>
          </a:xfrm>
          <a:prstGeom prst="rect">
            <a:avLst/>
          </a:prstGeom>
          <a:noFill/>
          <a:ln w="2222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3474720" y="1158999"/>
            <a:ext cx="3029756" cy="3105397"/>
          </a:xfrm>
          <a:prstGeom prst="straightConnector1">
            <a:avLst/>
          </a:prstGeom>
          <a:ln w="34925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5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0"/>
          <a:srcRect/>
          <a:stretch>
            <a:fillRect/>
          </a:stretch>
        </p:blipFill>
        <p:spPr bwMode="auto">
          <a:xfrm>
            <a:off x="6373446" y="878733"/>
            <a:ext cx="638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D1821-04CF-8D4F-8259-5B2C581139F3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21387" y="4887381"/>
            <a:ext cx="73025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53452" y="1108376"/>
            <a:ext cx="8263700" cy="3200400"/>
            <a:chOff x="448500" y="762000"/>
            <a:chExt cx="8263700" cy="3200400"/>
          </a:xfrm>
        </p:grpSpPr>
        <p:sp>
          <p:nvSpPr>
            <p:cNvPr id="53250" name="Rectangle 2"/>
            <p:cNvSpPr>
              <a:spLocks noChangeArrowheads="1"/>
            </p:cNvSpPr>
            <p:nvPr/>
          </p:nvSpPr>
          <p:spPr bwMode="auto">
            <a:xfrm>
              <a:off x="6883400" y="2578100"/>
              <a:ext cx="8128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1" name="Rectangle 5"/>
            <p:cNvSpPr>
              <a:spLocks noChangeArrowheads="1"/>
            </p:cNvSpPr>
            <p:nvPr/>
          </p:nvSpPr>
          <p:spPr bwMode="auto">
            <a:xfrm>
              <a:off x="5645150" y="13716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2" name="Oval 6"/>
            <p:cNvSpPr>
              <a:spLocks noChangeArrowheads="1"/>
            </p:cNvSpPr>
            <p:nvPr/>
          </p:nvSpPr>
          <p:spPr bwMode="auto">
            <a:xfrm>
              <a:off x="5721350" y="28829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3" name="Line 7"/>
            <p:cNvSpPr>
              <a:spLocks noChangeShapeType="1"/>
            </p:cNvSpPr>
            <p:nvPr/>
          </p:nvSpPr>
          <p:spPr bwMode="auto">
            <a:xfrm>
              <a:off x="7721600" y="30353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4" name="Line 8"/>
            <p:cNvSpPr>
              <a:spLocks noChangeShapeType="1"/>
            </p:cNvSpPr>
            <p:nvPr/>
          </p:nvSpPr>
          <p:spPr bwMode="auto">
            <a:xfrm>
              <a:off x="5873750" y="2222500"/>
              <a:ext cx="0" cy="660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5" name="Line 9"/>
            <p:cNvSpPr>
              <a:spLocks noChangeShapeType="1"/>
            </p:cNvSpPr>
            <p:nvPr/>
          </p:nvSpPr>
          <p:spPr bwMode="auto">
            <a:xfrm>
              <a:off x="6026150" y="30353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6" name="Line 10"/>
            <p:cNvSpPr>
              <a:spLocks noChangeShapeType="1"/>
            </p:cNvSpPr>
            <p:nvPr/>
          </p:nvSpPr>
          <p:spPr bwMode="auto">
            <a:xfrm>
              <a:off x="5886450" y="7620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57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416550" y="28067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58" name="Picture 12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949950" y="26543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59" name="Line 13"/>
            <p:cNvSpPr>
              <a:spLocks noChangeShapeType="1"/>
            </p:cNvSpPr>
            <p:nvPr/>
          </p:nvSpPr>
          <p:spPr bwMode="auto">
            <a:xfrm>
              <a:off x="5048250" y="3035300"/>
              <a:ext cx="673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1" name="Rectangle 19"/>
            <p:cNvSpPr>
              <a:spLocks noChangeArrowheads="1"/>
            </p:cNvSpPr>
            <p:nvPr/>
          </p:nvSpPr>
          <p:spPr bwMode="auto">
            <a:xfrm>
              <a:off x="2247900" y="2667000"/>
              <a:ext cx="622300" cy="71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2" name="Oval 20"/>
            <p:cNvSpPr>
              <a:spLocks noChangeArrowheads="1"/>
            </p:cNvSpPr>
            <p:nvPr/>
          </p:nvSpPr>
          <p:spPr bwMode="auto">
            <a:xfrm>
              <a:off x="3295650" y="28702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3" name="Rectangle 22"/>
            <p:cNvSpPr>
              <a:spLocks noChangeArrowheads="1"/>
            </p:cNvSpPr>
            <p:nvPr/>
          </p:nvSpPr>
          <p:spPr bwMode="auto">
            <a:xfrm>
              <a:off x="2235200" y="1676400"/>
              <a:ext cx="6223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4" name="Line 24"/>
            <p:cNvSpPr>
              <a:spLocks noChangeShapeType="1"/>
            </p:cNvSpPr>
            <p:nvPr/>
          </p:nvSpPr>
          <p:spPr bwMode="auto">
            <a:xfrm>
              <a:off x="2857500" y="300990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5" name="Line 25"/>
            <p:cNvSpPr>
              <a:spLocks noChangeShapeType="1"/>
            </p:cNvSpPr>
            <p:nvPr/>
          </p:nvSpPr>
          <p:spPr bwMode="auto">
            <a:xfrm>
              <a:off x="2857500" y="2133600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6" name="Line 26"/>
            <p:cNvSpPr>
              <a:spLocks noChangeShapeType="1"/>
            </p:cNvSpPr>
            <p:nvPr/>
          </p:nvSpPr>
          <p:spPr bwMode="auto">
            <a:xfrm>
              <a:off x="3429000" y="2133600"/>
              <a:ext cx="0" cy="723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7" name="Oval 27"/>
            <p:cNvSpPr>
              <a:spLocks noChangeArrowheads="1"/>
            </p:cNvSpPr>
            <p:nvPr/>
          </p:nvSpPr>
          <p:spPr bwMode="auto">
            <a:xfrm>
              <a:off x="1276350" y="28702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8" name="Line 28"/>
            <p:cNvSpPr>
              <a:spLocks noChangeShapeType="1"/>
            </p:cNvSpPr>
            <p:nvPr/>
          </p:nvSpPr>
          <p:spPr bwMode="auto">
            <a:xfrm>
              <a:off x="1587500" y="3022600"/>
              <a:ext cx="66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9" name="Line 29"/>
            <p:cNvSpPr>
              <a:spLocks noChangeShapeType="1"/>
            </p:cNvSpPr>
            <p:nvPr/>
          </p:nvSpPr>
          <p:spPr bwMode="auto">
            <a:xfrm flipV="1">
              <a:off x="1854200" y="2133600"/>
              <a:ext cx="0" cy="88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0" name="Line 30"/>
            <p:cNvSpPr>
              <a:spLocks noChangeShapeType="1"/>
            </p:cNvSpPr>
            <p:nvPr/>
          </p:nvSpPr>
          <p:spPr bwMode="auto">
            <a:xfrm>
              <a:off x="1854200" y="2133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1" name="Line 32"/>
            <p:cNvSpPr>
              <a:spLocks noChangeShapeType="1"/>
            </p:cNvSpPr>
            <p:nvPr/>
          </p:nvSpPr>
          <p:spPr bwMode="auto">
            <a:xfrm>
              <a:off x="8153400" y="3035300"/>
              <a:ext cx="0" cy="927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2" name="Line 33"/>
            <p:cNvSpPr>
              <a:spLocks noChangeShapeType="1"/>
            </p:cNvSpPr>
            <p:nvPr/>
          </p:nvSpPr>
          <p:spPr bwMode="auto">
            <a:xfrm flipH="1">
              <a:off x="1435100" y="3962400"/>
              <a:ext cx="6718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3" name="Line 34"/>
            <p:cNvSpPr>
              <a:spLocks noChangeShapeType="1"/>
            </p:cNvSpPr>
            <p:nvPr/>
          </p:nvSpPr>
          <p:spPr bwMode="auto">
            <a:xfrm flipV="1">
              <a:off x="1435100" y="3175000"/>
              <a:ext cx="0" cy="78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4" name="Line 35"/>
            <p:cNvSpPr>
              <a:spLocks noChangeShapeType="1"/>
            </p:cNvSpPr>
            <p:nvPr/>
          </p:nvSpPr>
          <p:spPr bwMode="auto">
            <a:xfrm>
              <a:off x="609600" y="3035300"/>
              <a:ext cx="647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75" name="Picture 36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895350" y="27559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6" name="Picture 37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544638" y="3395663"/>
              <a:ext cx="123825" cy="17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7" name="Picture 39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7108825" y="2722563"/>
              <a:ext cx="312738" cy="573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8" name="Picture 40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8253413" y="2632075"/>
              <a:ext cx="144462" cy="19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9" name="Picture 41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6057900" y="833438"/>
              <a:ext cx="261938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0" name="Picture 42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5759450" y="1473200"/>
              <a:ext cx="312738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1" name="Picture 43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5267325" y="3222625"/>
              <a:ext cx="131763" cy="19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2" name="Picture 45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376488" y="2905125"/>
              <a:ext cx="3651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3" name="Picture 46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2352675" y="1785938"/>
              <a:ext cx="365125" cy="587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85" name="Rectangle 48"/>
            <p:cNvSpPr>
              <a:spLocks noChangeArrowheads="1"/>
            </p:cNvSpPr>
            <p:nvPr/>
          </p:nvSpPr>
          <p:spPr bwMode="auto">
            <a:xfrm>
              <a:off x="4076700" y="2667000"/>
              <a:ext cx="952500" cy="698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86" name="Line 53"/>
            <p:cNvSpPr>
              <a:spLocks noChangeShapeType="1"/>
            </p:cNvSpPr>
            <p:nvPr/>
          </p:nvSpPr>
          <p:spPr bwMode="auto">
            <a:xfrm>
              <a:off x="3594100" y="30226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87" name="Picture 55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3536950" y="3200400"/>
              <a:ext cx="236538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8" name="Picture 56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4230688" y="2874963"/>
              <a:ext cx="638175" cy="30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48500" y="2623883"/>
              <a:ext cx="228600" cy="1905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from Pitch – Simplified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9231B-CF37-0849-9110-AF4F39EA02A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7998" y="4680372"/>
            <a:ext cx="7937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5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from Pitch Gain Calculations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9614A-9E5B-A148-836A-B29318FA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295400"/>
            <a:ext cx="7734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9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9054" y="796718"/>
            <a:ext cx="7811193" cy="3594672"/>
            <a:chOff x="895350" y="555625"/>
            <a:chExt cx="7816850" cy="3597275"/>
          </a:xfrm>
        </p:grpSpPr>
        <p:sp>
          <p:nvSpPr>
            <p:cNvPr id="59394" name="Rectangle 2"/>
            <p:cNvSpPr>
              <a:spLocks noChangeArrowheads="1"/>
            </p:cNvSpPr>
            <p:nvPr/>
          </p:nvSpPr>
          <p:spPr bwMode="auto">
            <a:xfrm>
              <a:off x="6007100" y="2667000"/>
              <a:ext cx="13335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9395" name="Group 3"/>
            <p:cNvGrpSpPr>
              <a:grpSpLocks/>
            </p:cNvGrpSpPr>
            <p:nvPr/>
          </p:nvGrpSpPr>
          <p:grpSpPr bwMode="auto">
            <a:xfrm>
              <a:off x="4768850" y="1219200"/>
              <a:ext cx="533400" cy="838200"/>
              <a:chOff x="3456" y="960"/>
              <a:chExt cx="336" cy="528"/>
            </a:xfrm>
          </p:grpSpPr>
          <p:pic>
            <p:nvPicPr>
              <p:cNvPr id="59421" name="Picture 4" descr="txp_fi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3501" y="1006"/>
                <a:ext cx="247" cy="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422" name="Rectangle 5"/>
              <p:cNvSpPr>
                <a:spLocks noChangeArrowheads="1"/>
              </p:cNvSpPr>
              <p:nvPr/>
            </p:nvSpPr>
            <p:spPr bwMode="auto">
              <a:xfrm>
                <a:off x="3456" y="960"/>
                <a:ext cx="336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396" name="Oval 6"/>
            <p:cNvSpPr>
              <a:spLocks noChangeArrowheads="1"/>
            </p:cNvSpPr>
            <p:nvPr/>
          </p:nvSpPr>
          <p:spPr bwMode="auto">
            <a:xfrm>
              <a:off x="4845050" y="2971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97" name="Line 7"/>
            <p:cNvSpPr>
              <a:spLocks noChangeShapeType="1"/>
            </p:cNvSpPr>
            <p:nvPr/>
          </p:nvSpPr>
          <p:spPr bwMode="auto">
            <a:xfrm>
              <a:off x="7340600" y="31242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98" name="Line 8"/>
            <p:cNvSpPr>
              <a:spLocks noChangeShapeType="1"/>
            </p:cNvSpPr>
            <p:nvPr/>
          </p:nvSpPr>
          <p:spPr bwMode="auto">
            <a:xfrm>
              <a:off x="4997450" y="2057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99" name="Line 9"/>
            <p:cNvSpPr>
              <a:spLocks noChangeShapeType="1"/>
            </p:cNvSpPr>
            <p:nvPr/>
          </p:nvSpPr>
          <p:spPr bwMode="auto">
            <a:xfrm>
              <a:off x="5149850" y="3124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0" name="Line 10"/>
            <p:cNvSpPr>
              <a:spLocks noChangeShapeType="1"/>
            </p:cNvSpPr>
            <p:nvPr/>
          </p:nvSpPr>
          <p:spPr bwMode="auto">
            <a:xfrm>
              <a:off x="5008563" y="609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9401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540250" y="32004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2" name="Picture 12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692650" y="27432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3" name="Line 13"/>
            <p:cNvSpPr>
              <a:spLocks noChangeShapeType="1"/>
            </p:cNvSpPr>
            <p:nvPr/>
          </p:nvSpPr>
          <p:spPr bwMode="auto">
            <a:xfrm>
              <a:off x="3905250" y="3124200"/>
              <a:ext cx="939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9405" name="Picture 1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227763" y="2792413"/>
              <a:ext cx="912812" cy="625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6" name="Picture 1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360988" y="555625"/>
              <a:ext cx="314325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7" name="Picture 17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822825" y="1290638"/>
              <a:ext cx="417513" cy="665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15" name="Line 48"/>
            <p:cNvSpPr>
              <a:spLocks noChangeShapeType="1"/>
            </p:cNvSpPr>
            <p:nvPr/>
          </p:nvSpPr>
          <p:spPr bwMode="auto">
            <a:xfrm>
              <a:off x="7734300" y="3124200"/>
              <a:ext cx="0" cy="1028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16" name="Line 49"/>
            <p:cNvSpPr>
              <a:spLocks noChangeShapeType="1"/>
            </p:cNvSpPr>
            <p:nvPr/>
          </p:nvSpPr>
          <p:spPr bwMode="auto">
            <a:xfrm flipH="1">
              <a:off x="1701800" y="4152900"/>
              <a:ext cx="6032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21650" y="2698750"/>
              <a:ext cx="266700" cy="2667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27500" y="2717800"/>
              <a:ext cx="203200" cy="279400"/>
            </a:xfrm>
            <a:prstGeom prst="rect">
              <a:avLst/>
            </a:prstGeom>
          </p:spPr>
        </p:pic>
        <p:sp>
          <p:nvSpPr>
            <p:cNvPr id="35" name="Rectangle 20"/>
            <p:cNvSpPr>
              <a:spLocks noChangeArrowheads="1"/>
            </p:cNvSpPr>
            <p:nvPr/>
          </p:nvSpPr>
          <p:spPr bwMode="auto">
            <a:xfrm>
              <a:off x="2552700" y="2768600"/>
              <a:ext cx="622300" cy="71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3600450" y="2971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4"/>
            <p:cNvSpPr>
              <a:spLocks noChangeArrowheads="1"/>
            </p:cNvSpPr>
            <p:nvPr/>
          </p:nvSpPr>
          <p:spPr bwMode="auto">
            <a:xfrm>
              <a:off x="2540000" y="1778000"/>
              <a:ext cx="6223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7"/>
            <p:cNvSpPr>
              <a:spLocks noChangeShapeType="1"/>
            </p:cNvSpPr>
            <p:nvPr/>
          </p:nvSpPr>
          <p:spPr bwMode="auto">
            <a:xfrm>
              <a:off x="3175000" y="312420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8"/>
            <p:cNvSpPr>
              <a:spLocks noChangeShapeType="1"/>
            </p:cNvSpPr>
            <p:nvPr/>
          </p:nvSpPr>
          <p:spPr bwMode="auto">
            <a:xfrm>
              <a:off x="3162300" y="2235200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9"/>
            <p:cNvSpPr>
              <a:spLocks noChangeShapeType="1"/>
            </p:cNvSpPr>
            <p:nvPr/>
          </p:nvSpPr>
          <p:spPr bwMode="auto">
            <a:xfrm>
              <a:off x="3733800" y="2235200"/>
              <a:ext cx="0" cy="723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1581150" y="2971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1"/>
            <p:cNvSpPr>
              <a:spLocks noChangeShapeType="1"/>
            </p:cNvSpPr>
            <p:nvPr/>
          </p:nvSpPr>
          <p:spPr bwMode="auto">
            <a:xfrm>
              <a:off x="1892300" y="3124200"/>
              <a:ext cx="66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V="1">
              <a:off x="2159000" y="2235200"/>
              <a:ext cx="0" cy="88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>
              <a:off x="2159000" y="22352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 flipV="1">
              <a:off x="1714500" y="3276600"/>
              <a:ext cx="25400" cy="876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>
              <a:off x="914400" y="3136900"/>
              <a:ext cx="647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" name="Picture 40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27150" y="28575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2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849438" y="3382963"/>
              <a:ext cx="123825" cy="17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5350" y="2698750"/>
              <a:ext cx="317500" cy="292100"/>
            </a:xfrm>
            <a:prstGeom prst="rect">
              <a:avLst/>
            </a:prstGeom>
          </p:spPr>
        </p:pic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79700" y="3016250"/>
              <a:ext cx="381000" cy="266700"/>
            </a:xfrm>
            <a:prstGeom prst="rect">
              <a:avLst/>
            </a:prstGeom>
          </p:spPr>
        </p:pic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628900" y="1911350"/>
              <a:ext cx="571500" cy="59055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Airspeed Hold Using Throttle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48B52-562B-E44D-8FA1-5F710C92E2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601" y="4869044"/>
            <a:ext cx="7226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02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Airspeed from Throttle Gain Calculations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F0C1-2145-6E4D-BB14-4E3A240A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254346"/>
            <a:ext cx="7264400" cy="307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92666E61-9332-1749-9516-160021C42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4742419"/>
            <a:ext cx="58801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6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EE82-6F3F-DE43-8CE4-7FAA0BA0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554139"/>
          </a:xfrm>
        </p:spPr>
        <p:txBody>
          <a:bodyPr/>
          <a:lstStyle/>
          <a:p>
            <a:r>
              <a:rPr lang="en-US" sz="3600" dirty="0"/>
              <a:t>Python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82C6A-704D-F248-8FF2-DCE16EE8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06450"/>
            <a:ext cx="80137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9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Autopilot - Summary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06" y="820429"/>
            <a:ext cx="72644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96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Autopilot – In Flight Tuning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3" y="883881"/>
            <a:ext cx="74295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6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Loop Implementation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2" y="1157683"/>
            <a:ext cx="4406900" cy="6350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50" y="2047356"/>
            <a:ext cx="1968500" cy="266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2" y="3446978"/>
            <a:ext cx="3886200" cy="546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2" y="4729874"/>
            <a:ext cx="4521200" cy="57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2545" y="1295597"/>
            <a:ext cx="22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PID continuous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89" y="3027332"/>
            <a:ext cx="299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Taking Laplace transform…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4289" y="4322929"/>
            <a:ext cx="545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bandwidth-limited differentiator </a:t>
            </a:r>
            <a:r>
              <a:rPr lang="en-US" dirty="0"/>
              <a:t>to reduce noise</a:t>
            </a:r>
          </a:p>
        </p:txBody>
      </p:sp>
    </p:spTree>
    <p:extLst>
      <p:ext uri="{BB962C8B-B14F-4D97-AF65-F5344CB8AC3E}">
        <p14:creationId xmlns:p14="http://schemas.microsoft.com/office/powerpoint/2010/main" val="3631992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Loop Implementation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3" y="829672"/>
            <a:ext cx="2095500" cy="6350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6" y="1856871"/>
            <a:ext cx="2971800" cy="635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11" y="2613192"/>
            <a:ext cx="4203700" cy="533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08" y="3521875"/>
            <a:ext cx="3467100" cy="2082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32" y="5714481"/>
            <a:ext cx="6616700" cy="62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0801" y="967585"/>
            <a:ext cx="332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Tustin’s rule or trapezoidal rule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5285" y="1994783"/>
            <a:ext cx="169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Integrator term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710" y="3817738"/>
            <a:ext cx="202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Differentiator term</a:t>
            </a:r>
          </a:p>
        </p:txBody>
      </p:sp>
    </p:spTree>
    <p:extLst>
      <p:ext uri="{BB962C8B-B14F-4D97-AF65-F5344CB8AC3E}">
        <p14:creationId xmlns:p14="http://schemas.microsoft.com/office/powerpoint/2010/main" val="85472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Options for </a:t>
            </a:r>
            <a:r>
              <a:rPr lang="en-US"/>
              <a:t>Autopilot Design</a:t>
            </a:r>
            <a:endParaRPr lang="en-US" dirty="0"/>
          </a:p>
          <a:p>
            <a:pPr lvl="1"/>
            <a:r>
              <a:rPr lang="en-US" dirty="0"/>
              <a:t>Successive Loop Closure</a:t>
            </a:r>
          </a:p>
          <a:p>
            <a:pPr lvl="1"/>
            <a:r>
              <a:rPr lang="en-US" dirty="0"/>
              <a:t>Total Energy Control</a:t>
            </a:r>
          </a:p>
          <a:p>
            <a:pPr lvl="1"/>
            <a:r>
              <a:rPr lang="en-US" dirty="0"/>
              <a:t>LQR Control</a:t>
            </a:r>
          </a:p>
        </p:txBody>
      </p:sp>
    </p:spTree>
    <p:extLst>
      <p:ext uri="{BB962C8B-B14F-4D97-AF65-F5344CB8AC3E}">
        <p14:creationId xmlns:p14="http://schemas.microsoft.com/office/powerpoint/2010/main" val="31404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 Anti-wind-up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8" y="1103612"/>
            <a:ext cx="2921000" cy="266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78" y="1956844"/>
            <a:ext cx="2933700" cy="304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20" y="2777561"/>
            <a:ext cx="1587500" cy="254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78" y="3540999"/>
            <a:ext cx="2489200" cy="292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5835" y="1044547"/>
            <a:ext cx="368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before anti-wind-up update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5835" y="1863986"/>
            <a:ext cx="349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after anti-wind-up update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475835" y="2685422"/>
            <a:ext cx="2911588" cy="369332"/>
            <a:chOff x="4677981" y="2987782"/>
            <a:chExt cx="2911588" cy="369332"/>
          </a:xfrm>
        </p:grpSpPr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81" y="3086015"/>
              <a:ext cx="342900" cy="1905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146510" y="2987782"/>
              <a:ext cx="2443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anti-wind-up update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75835" y="3507462"/>
            <a:ext cx="318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subtracting top two equations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93114" y="4225812"/>
            <a:ext cx="1854547" cy="369332"/>
            <a:chOff x="1193114" y="4528172"/>
            <a:chExt cx="1854547" cy="369332"/>
          </a:xfrm>
        </p:grpSpPr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061" y="4561710"/>
              <a:ext cx="1117600" cy="292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93114" y="4528172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75835" y="4237108"/>
            <a:ext cx="440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of control after saturation is applied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99" y="5011110"/>
            <a:ext cx="2222500" cy="558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99" y="5806426"/>
            <a:ext cx="2806700" cy="55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75835" y="5059611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solving…</a:t>
            </a:r>
          </a:p>
        </p:txBody>
      </p:sp>
    </p:spTree>
    <p:extLst>
      <p:ext uri="{BB962C8B-B14F-4D97-AF65-F5344CB8AC3E}">
        <p14:creationId xmlns:p14="http://schemas.microsoft.com/office/powerpoint/2010/main" val="18209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Implementation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81" y="835391"/>
            <a:ext cx="5188897" cy="5673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58E6D0-C78D-3846-B5F6-E3EDA2E3AD72}"/>
              </a:ext>
            </a:extLst>
          </p:cNvPr>
          <p:cNvSpPr txBox="1"/>
          <p:nvPr/>
        </p:nvSpPr>
        <p:spPr>
          <a:xfrm>
            <a:off x="6985578" y="28021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 with Python</a:t>
            </a:r>
          </a:p>
        </p:txBody>
      </p:sp>
    </p:spTree>
    <p:extLst>
      <p:ext uri="{BB962C8B-B14F-4D97-AF65-F5344CB8AC3E}">
        <p14:creationId xmlns:p14="http://schemas.microsoft.com/office/powerpoint/2010/main" val="2951655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2988-0902-E44A-B3AE-3481EFC4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0DA74-F10E-C04D-BB1E-58CE9505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98" y="1048636"/>
            <a:ext cx="6985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F130-B021-2046-B6D7-34BBBF2A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89500-9D57-B648-B710-C3AB8518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07" y="848496"/>
            <a:ext cx="4569255" cy="34269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149CBD-71C2-EC47-9130-93F48D0EEBF1}"/>
              </a:ext>
            </a:extLst>
          </p:cNvPr>
          <p:cNvGrpSpPr/>
          <p:nvPr/>
        </p:nvGrpSpPr>
        <p:grpSpPr>
          <a:xfrm>
            <a:off x="539445" y="1013767"/>
            <a:ext cx="4086370" cy="1127180"/>
            <a:chOff x="1271196" y="3035414"/>
            <a:chExt cx="6796478" cy="1874733"/>
          </a:xfrm>
        </p:grpSpPr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A38B66E8-C0B5-CD44-9DE2-E88568E11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82281" y="3512457"/>
              <a:ext cx="6853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BAD4E59-4898-5647-BB74-CB7D34B5E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085" y="3035414"/>
              <a:ext cx="3398848" cy="9159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489BF924-01F0-2744-BC37-99D95BCA8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823" y="3526970"/>
              <a:ext cx="343463" cy="1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FD63BE3B-CB25-9048-BCF3-E14C03757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173" y="3412447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6092D0B3-743D-AB4A-AD25-BCC6F3D33F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6236" y="3528334"/>
              <a:ext cx="642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30">
              <a:extLst>
                <a:ext uri="{FF2B5EF4-FFF2-40B4-BE49-F238E27FC236}">
                  <a16:creationId xmlns:a16="http://schemas.microsoft.com/office/drawing/2014/main" id="{8847EDB8-DE96-5446-837E-BF56D618E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7489" y="3528334"/>
              <a:ext cx="0" cy="10199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31">
              <a:extLst>
                <a:ext uri="{FF2B5EF4-FFF2-40B4-BE49-F238E27FC236}">
                  <a16:creationId xmlns:a16="http://schemas.microsoft.com/office/drawing/2014/main" id="{258F7C35-9CEE-8843-A43E-FA836CADA0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1460" y="4537986"/>
              <a:ext cx="24060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32">
              <a:extLst>
                <a:ext uri="{FF2B5EF4-FFF2-40B4-BE49-F238E27FC236}">
                  <a16:creationId xmlns:a16="http://schemas.microsoft.com/office/drawing/2014/main" id="{FBB42837-FD70-1A4F-8B43-B42A797D4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3473" y="3648983"/>
              <a:ext cx="0" cy="8993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" name="Picture 13" descr="latex-image-1.pdf">
              <a:extLst>
                <a:ext uri="{FF2B5EF4-FFF2-40B4-BE49-F238E27FC236}">
                  <a16:creationId xmlns:a16="http://schemas.microsoft.com/office/drawing/2014/main" id="{6BA6BDFF-27BC-2E4C-9FBF-320B5E300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2160" y="3296559"/>
              <a:ext cx="177800" cy="152400"/>
            </a:xfrm>
            <a:prstGeom prst="rect">
              <a:avLst/>
            </a:prstGeom>
          </p:spPr>
        </p:pic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9BF094F5-34B1-F84A-9948-F76845DD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3762" y="3769633"/>
              <a:ext cx="165100" cy="38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19F4A0C-83C9-2E40-AE50-B548D7547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1196" y="3272747"/>
              <a:ext cx="622300" cy="1905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C777C3-F2A6-2947-886B-60A626946B92}"/>
                </a:ext>
              </a:extLst>
            </p:cNvPr>
            <p:cNvGrpSpPr/>
            <p:nvPr/>
          </p:nvGrpSpPr>
          <p:grpSpPr>
            <a:xfrm>
              <a:off x="2990060" y="4303830"/>
              <a:ext cx="482202" cy="468311"/>
              <a:chOff x="2155825" y="3314698"/>
              <a:chExt cx="482202" cy="468311"/>
            </a:xfrm>
          </p:grpSpPr>
          <p:sp>
            <p:nvSpPr>
              <p:cNvPr id="29" name="Rectangle 12">
                <a:extLst>
                  <a:ext uri="{FF2B5EF4-FFF2-40B4-BE49-F238E27FC236}">
                    <a16:creationId xmlns:a16="http://schemas.microsoft.com/office/drawing/2014/main" id="{65A2AB23-AAD5-0E4C-AB98-0D1892C4D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825" y="3314698"/>
                <a:ext cx="482202" cy="46831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B9F60D1-B18D-5347-ACF6-C288B393D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6163" y="3451226"/>
                <a:ext cx="203200" cy="215900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BBB003-AD31-9444-98F0-975AFA42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5043" y="3212419"/>
              <a:ext cx="3175000" cy="596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55D224-7BB6-9744-9962-668BC8834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8982" y="3294970"/>
              <a:ext cx="114300" cy="114300"/>
            </a:xfrm>
            <a:prstGeom prst="rect">
              <a:avLst/>
            </a:prstGeom>
          </p:spPr>
        </p:pic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42E7F2D0-F6FC-1C43-BE0B-37301F830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002" y="3267188"/>
              <a:ext cx="482202" cy="4683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B14FB0-AD0B-2140-91E9-1F77467D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12753" y="3415618"/>
              <a:ext cx="266700" cy="165100"/>
            </a:xfrm>
            <a:prstGeom prst="rect">
              <a:avLst/>
            </a:prstGeom>
          </p:spPr>
        </p:pic>
        <p:sp>
          <p:nvSpPr>
            <p:cNvPr id="22" name="Line 28">
              <a:extLst>
                <a:ext uri="{FF2B5EF4-FFF2-40B4-BE49-F238E27FC236}">
                  <a16:creationId xmlns:a16="http://schemas.microsoft.com/office/drawing/2014/main" id="{740F94A0-F0CE-E849-98BE-9EDA79D84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7486" y="3498168"/>
              <a:ext cx="689599" cy="70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31">
              <a:extLst>
                <a:ext uri="{FF2B5EF4-FFF2-40B4-BE49-F238E27FC236}">
                  <a16:creationId xmlns:a16="http://schemas.microsoft.com/office/drawing/2014/main" id="{34ABAB67-7908-2C49-9E27-209D3A894F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3472" y="4548308"/>
              <a:ext cx="6365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31">
              <a:extLst>
                <a:ext uri="{FF2B5EF4-FFF2-40B4-BE49-F238E27FC236}">
                  <a16:creationId xmlns:a16="http://schemas.microsoft.com/office/drawing/2014/main" id="{67519FD0-71FC-DF4F-8DCB-815090ABB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6550" y="4548308"/>
              <a:ext cx="6177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81261F0-7013-0C4F-8E21-94DCE903768F}"/>
                </a:ext>
              </a:extLst>
            </p:cNvPr>
            <p:cNvGrpSpPr/>
            <p:nvPr/>
          </p:nvGrpSpPr>
          <p:grpSpPr>
            <a:xfrm>
              <a:off x="4104305" y="4155798"/>
              <a:ext cx="1177155" cy="754349"/>
              <a:chOff x="6400800" y="5362572"/>
              <a:chExt cx="1177155" cy="754349"/>
            </a:xfrm>
          </p:grpSpPr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20A6D2B3-D40F-0D4C-88E6-210DB55E5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5362572"/>
                <a:ext cx="1177155" cy="75434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74024E2-76FF-884B-BCF9-1B52E5B4C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3777" y="5511146"/>
                <a:ext cx="711200" cy="457200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8ACD3D-797E-5F48-9615-ACBAE2AA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09735" y="3145971"/>
              <a:ext cx="186327" cy="214993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234AC97-1D4B-CF4A-B0DF-8B031E3D0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143" y="2355512"/>
            <a:ext cx="5556817" cy="35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1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 Alternative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72411-C646-434C-B8CA-F83BE48B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911451"/>
            <a:ext cx="4953000" cy="17642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61B320-A983-6B40-98E3-A7BB611177D5}"/>
              </a:ext>
            </a:extLst>
          </p:cNvPr>
          <p:cNvGrpSpPr/>
          <p:nvPr/>
        </p:nvGrpSpPr>
        <p:grpSpPr>
          <a:xfrm>
            <a:off x="3104397" y="2958663"/>
            <a:ext cx="2597903" cy="1422837"/>
            <a:chOff x="3688597" y="2501463"/>
            <a:chExt cx="3228383" cy="1664955"/>
          </a:xfrm>
        </p:grpSpPr>
        <p:sp>
          <p:nvSpPr>
            <p:cNvPr id="31" name="Rectangle 13">
              <a:extLst>
                <a:ext uri="{FF2B5EF4-FFF2-40B4-BE49-F238E27FC236}">
                  <a16:creationId xmlns:a16="http://schemas.microsoft.com/office/drawing/2014/main" id="{712C473F-E156-F746-9AE5-B09A4941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83" y="3143852"/>
              <a:ext cx="556874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48">
              <a:extLst>
                <a:ext uri="{FF2B5EF4-FFF2-40B4-BE49-F238E27FC236}">
                  <a16:creationId xmlns:a16="http://schemas.microsoft.com/office/drawing/2014/main" id="{3739DED7-BF40-8A4D-B61E-6ADD0A4C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2335" y="3389332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63">
              <a:extLst>
                <a:ext uri="{FF2B5EF4-FFF2-40B4-BE49-F238E27FC236}">
                  <a16:creationId xmlns:a16="http://schemas.microsoft.com/office/drawing/2014/main" id="{6C16640A-0C9B-9546-AC79-7189499642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0339" y="3497450"/>
              <a:ext cx="516610" cy="5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65">
              <a:extLst>
                <a:ext uri="{FF2B5EF4-FFF2-40B4-BE49-F238E27FC236}">
                  <a16:creationId xmlns:a16="http://schemas.microsoft.com/office/drawing/2014/main" id="{8D723037-4D34-9C4E-ADED-33BA5F563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1985" y="3496681"/>
              <a:ext cx="0" cy="661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66">
              <a:extLst>
                <a:ext uri="{FF2B5EF4-FFF2-40B4-BE49-F238E27FC236}">
                  <a16:creationId xmlns:a16="http://schemas.microsoft.com/office/drawing/2014/main" id="{C3E8D5F1-599E-1C48-B36B-49C4D731E8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8597" y="4156272"/>
              <a:ext cx="2609362" cy="76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2FADB2E-DBE1-1B4B-B221-9A5B94E5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7209" y="3223647"/>
              <a:ext cx="233839" cy="555368"/>
            </a:xfrm>
            <a:prstGeom prst="rect">
              <a:avLst/>
            </a:prstGeom>
          </p:spPr>
        </p:pic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2EB55AB2-B9CD-8845-86D2-14A6E9C13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269" y="3149107"/>
              <a:ext cx="438588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7F017934-A209-D042-9BA5-FF64566D8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4924" y="2501463"/>
              <a:ext cx="438588" cy="4533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63">
              <a:extLst>
                <a:ext uri="{FF2B5EF4-FFF2-40B4-BE49-F238E27FC236}">
                  <a16:creationId xmlns:a16="http://schemas.microsoft.com/office/drawing/2014/main" id="{50B9F0A8-FE6D-124C-84E0-7E35F13B40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801" y="2727434"/>
              <a:ext cx="6621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63">
              <a:extLst>
                <a:ext uri="{FF2B5EF4-FFF2-40B4-BE49-F238E27FC236}">
                  <a16:creationId xmlns:a16="http://schemas.microsoft.com/office/drawing/2014/main" id="{5CEAC0A0-95E9-7240-924D-B48D2C39A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8873" y="2954741"/>
              <a:ext cx="3474" cy="439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63">
              <a:extLst>
                <a:ext uri="{FF2B5EF4-FFF2-40B4-BE49-F238E27FC236}">
                  <a16:creationId xmlns:a16="http://schemas.microsoft.com/office/drawing/2014/main" id="{58CE2E2D-61F8-A54D-8525-7B52CD8E17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6581" y="3487119"/>
              <a:ext cx="272112" cy="4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63">
              <a:extLst>
                <a:ext uri="{FF2B5EF4-FFF2-40B4-BE49-F238E27FC236}">
                  <a16:creationId xmlns:a16="http://schemas.microsoft.com/office/drawing/2014/main" id="{B79556DA-1354-7E4A-8770-9BBC359319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4081" y="3489701"/>
              <a:ext cx="640598" cy="5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65">
              <a:extLst>
                <a:ext uri="{FF2B5EF4-FFF2-40B4-BE49-F238E27FC236}">
                  <a16:creationId xmlns:a16="http://schemas.microsoft.com/office/drawing/2014/main" id="{48BAC397-DA5E-224D-AAB9-60DED6A66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018" y="3504430"/>
              <a:ext cx="0" cy="661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63">
              <a:extLst>
                <a:ext uri="{FF2B5EF4-FFF2-40B4-BE49-F238E27FC236}">
                  <a16:creationId xmlns:a16="http://schemas.microsoft.com/office/drawing/2014/main" id="{3A6B5809-44D8-7E4D-AC9C-D2E378600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8597" y="3500034"/>
              <a:ext cx="400374" cy="25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A5FAB1C-352A-A04B-9E62-7EBFA7CF1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4878" y="2557328"/>
              <a:ext cx="355600" cy="3175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8B85C59-CEC6-1448-8FD6-AC363F57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2748" y="3213315"/>
              <a:ext cx="441905" cy="57246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6BE5ED-0A29-0945-A103-08FEBA66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4976" y="2552592"/>
              <a:ext cx="508000" cy="3683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09CEE73-092C-E646-AAD7-9B40A678C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6580" y="3069203"/>
              <a:ext cx="660400" cy="3683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62C09D5-0BB4-854F-A447-1D1F9583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12904" y="3579008"/>
              <a:ext cx="203200" cy="3175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FFE8DF7-29D8-F34C-8BFB-DA292AE626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900" y="4612640"/>
            <a:ext cx="2705100" cy="162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A6F786-6ABA-DD47-A0B2-50B04D814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732" y="4546600"/>
            <a:ext cx="2434167" cy="1752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05CA27-16C4-1841-A69F-36C940D75F2C}"/>
              </a:ext>
            </a:extLst>
          </p:cNvPr>
          <p:cNvSpPr txBox="1"/>
          <p:nvPr/>
        </p:nvSpPr>
        <p:spPr>
          <a:xfrm>
            <a:off x="5702300" y="4775200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First equation is incorrect I think </a:t>
            </a:r>
          </a:p>
        </p:txBody>
      </p:sp>
    </p:spTree>
    <p:extLst>
      <p:ext uri="{BB962C8B-B14F-4D97-AF65-F5344CB8AC3E}">
        <p14:creationId xmlns:p14="http://schemas.microsoft.com/office/powerpoint/2010/main" val="209794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 Alternative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4F47A-A438-D043-B1E6-D6A1B17C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0" y="2844800"/>
            <a:ext cx="7860459" cy="29446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281239-0150-1044-BF6D-39E3D0BE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967740"/>
            <a:ext cx="2705100" cy="1623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0CBB93-4306-3947-B8ED-A063BF1D1D7D}"/>
              </a:ext>
            </a:extLst>
          </p:cNvPr>
          <p:cNvSpPr txBox="1"/>
          <p:nvPr/>
        </p:nvSpPr>
        <p:spPr>
          <a:xfrm>
            <a:off x="4953000" y="457200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looks correct for Euler 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519D8-37B2-8A43-9D66-D03D45EA794A}"/>
              </a:ext>
            </a:extLst>
          </p:cNvPr>
          <p:cNvSpPr txBox="1"/>
          <p:nvPr/>
        </p:nvSpPr>
        <p:spPr>
          <a:xfrm>
            <a:off x="4758267" y="1168400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First equation is incorrect I think </a:t>
            </a:r>
          </a:p>
        </p:txBody>
      </p:sp>
    </p:spTree>
    <p:extLst>
      <p:ext uri="{BB962C8B-B14F-4D97-AF65-F5344CB8AC3E}">
        <p14:creationId xmlns:p14="http://schemas.microsoft.com/office/powerpoint/2010/main" val="2206002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Project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289631"/>
            <a:ext cx="8343900" cy="455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DE1A6-5F9C-1D4A-AA18-8559AE96E892}"/>
              </a:ext>
            </a:extLst>
          </p:cNvPr>
          <p:cNvSpPr txBox="1"/>
          <p:nvPr/>
        </p:nvSpPr>
        <p:spPr>
          <a:xfrm>
            <a:off x="5647267" y="824403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needs updating</a:t>
            </a:r>
          </a:p>
        </p:txBody>
      </p:sp>
    </p:spTree>
    <p:extLst>
      <p:ext uri="{BB962C8B-B14F-4D97-AF65-F5344CB8AC3E}">
        <p14:creationId xmlns:p14="http://schemas.microsoft.com/office/powerpoint/2010/main" val="3631030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Successive Loop Closure</a:t>
            </a:r>
          </a:p>
          <a:p>
            <a:r>
              <a:rPr lang="en-US" dirty="0"/>
              <a:t>Total Energy Control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LQR Control</a:t>
            </a:r>
          </a:p>
        </p:txBody>
      </p:sp>
    </p:spTree>
    <p:extLst>
      <p:ext uri="{BB962C8B-B14F-4D97-AF65-F5344CB8AC3E}">
        <p14:creationId xmlns:p14="http://schemas.microsoft.com/office/powerpoint/2010/main" val="1664655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91" y="3102873"/>
            <a:ext cx="3860800" cy="3365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85" y="1237689"/>
            <a:ext cx="8699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77" y="1767457"/>
            <a:ext cx="5105400" cy="2184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3915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59584" y="1893193"/>
            <a:ext cx="4476750" cy="565150"/>
            <a:chOff x="2597150" y="2660650"/>
            <a:chExt cx="4476750" cy="565150"/>
          </a:xfrm>
        </p:grpSpPr>
        <p:sp>
          <p:nvSpPr>
            <p:cNvPr id="18435" name="Line 7"/>
            <p:cNvSpPr>
              <a:spLocks noChangeShapeType="1"/>
            </p:cNvSpPr>
            <p:nvPr/>
          </p:nvSpPr>
          <p:spPr bwMode="auto">
            <a:xfrm flipV="1">
              <a:off x="3721100" y="299561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6" name="Line 9"/>
            <p:cNvSpPr>
              <a:spLocks noChangeShapeType="1"/>
            </p:cNvSpPr>
            <p:nvPr/>
          </p:nvSpPr>
          <p:spPr bwMode="auto">
            <a:xfrm>
              <a:off x="2654300" y="2995613"/>
              <a:ext cx="44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7" name="Line 19"/>
            <p:cNvSpPr>
              <a:spLocks noChangeShapeType="1"/>
            </p:cNvSpPr>
            <p:nvPr/>
          </p:nvSpPr>
          <p:spPr bwMode="auto">
            <a:xfrm flipV="1">
              <a:off x="6502400" y="29956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8" name="Line 28"/>
            <p:cNvSpPr>
              <a:spLocks noChangeShapeType="1"/>
            </p:cNvSpPr>
            <p:nvPr/>
          </p:nvSpPr>
          <p:spPr bwMode="auto">
            <a:xfrm>
              <a:off x="5118100" y="2995613"/>
              <a:ext cx="749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0" name="Rectangle 2"/>
            <p:cNvSpPr>
              <a:spLocks noChangeArrowheads="1"/>
            </p:cNvSpPr>
            <p:nvPr/>
          </p:nvSpPr>
          <p:spPr bwMode="auto">
            <a:xfrm>
              <a:off x="3105150" y="27416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9" name="Rectangle 2"/>
            <p:cNvSpPr>
              <a:spLocks noChangeArrowheads="1"/>
            </p:cNvSpPr>
            <p:nvPr/>
          </p:nvSpPr>
          <p:spPr bwMode="auto">
            <a:xfrm>
              <a:off x="5873750" y="27416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7" name="Rectangle 2"/>
            <p:cNvSpPr>
              <a:spLocks noChangeArrowheads="1"/>
            </p:cNvSpPr>
            <p:nvPr/>
          </p:nvSpPr>
          <p:spPr bwMode="auto">
            <a:xfrm>
              <a:off x="4489450" y="27416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660650"/>
              <a:ext cx="685800" cy="1524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8900" y="2660650"/>
              <a:ext cx="685800" cy="1524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8300" y="2660650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7150" y="2679700"/>
              <a:ext cx="139700" cy="1143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550" y="2857500"/>
              <a:ext cx="546100" cy="2540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7550" y="2844800"/>
              <a:ext cx="546100" cy="2540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450" y="2844800"/>
              <a:ext cx="546100" cy="2540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2700" y="3758081"/>
            <a:ext cx="9131300" cy="1838325"/>
            <a:chOff x="0" y="1044575"/>
            <a:chExt cx="9131300" cy="1838325"/>
          </a:xfrm>
        </p:grpSpPr>
        <p:sp>
          <p:nvSpPr>
            <p:cNvPr id="20" name="Line 7"/>
            <p:cNvSpPr>
              <a:spLocks noChangeShapeType="1"/>
            </p:cNvSpPr>
            <p:nvPr/>
          </p:nvSpPr>
          <p:spPr bwMode="auto">
            <a:xfrm flipV="1">
              <a:off x="5778500" y="133191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4711700" y="1331913"/>
              <a:ext cx="44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8559800" y="13319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7175500" y="1331913"/>
              <a:ext cx="749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45"/>
            <p:cNvSpPr>
              <a:spLocks noChangeShapeType="1"/>
            </p:cNvSpPr>
            <p:nvPr/>
          </p:nvSpPr>
          <p:spPr bwMode="auto">
            <a:xfrm>
              <a:off x="6162675" y="1328738"/>
              <a:ext cx="0" cy="849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47"/>
            <p:cNvSpPr>
              <a:spLocks noChangeShapeType="1"/>
            </p:cNvSpPr>
            <p:nvPr/>
          </p:nvSpPr>
          <p:spPr bwMode="auto">
            <a:xfrm flipH="1">
              <a:off x="3746500" y="2176463"/>
              <a:ext cx="2419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48"/>
            <p:cNvSpPr>
              <a:spLocks noChangeShapeType="1"/>
            </p:cNvSpPr>
            <p:nvPr/>
          </p:nvSpPr>
          <p:spPr bwMode="auto">
            <a:xfrm flipV="1">
              <a:off x="3751263" y="1435100"/>
              <a:ext cx="0" cy="742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61"/>
            <p:cNvSpPr>
              <a:spLocks noChangeArrowheads="1"/>
            </p:cNvSpPr>
            <p:nvPr/>
          </p:nvSpPr>
          <p:spPr bwMode="auto">
            <a:xfrm>
              <a:off x="1997075" y="11890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68"/>
            <p:cNvSpPr>
              <a:spLocks noChangeShapeType="1"/>
            </p:cNvSpPr>
            <p:nvPr/>
          </p:nvSpPr>
          <p:spPr bwMode="auto">
            <a:xfrm>
              <a:off x="2252663" y="1306513"/>
              <a:ext cx="2238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72"/>
            <p:cNvSpPr>
              <a:spLocks noChangeShapeType="1"/>
            </p:cNvSpPr>
            <p:nvPr/>
          </p:nvSpPr>
          <p:spPr bwMode="auto">
            <a:xfrm>
              <a:off x="7542213" y="1328738"/>
              <a:ext cx="0" cy="1198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73"/>
            <p:cNvSpPr>
              <a:spLocks noChangeShapeType="1"/>
            </p:cNvSpPr>
            <p:nvPr/>
          </p:nvSpPr>
          <p:spPr bwMode="auto">
            <a:xfrm flipH="1">
              <a:off x="2120900" y="2525713"/>
              <a:ext cx="5421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74"/>
            <p:cNvSpPr>
              <a:spLocks noChangeShapeType="1"/>
            </p:cNvSpPr>
            <p:nvPr/>
          </p:nvSpPr>
          <p:spPr bwMode="auto">
            <a:xfrm flipV="1">
              <a:off x="2117725" y="1425575"/>
              <a:ext cx="0" cy="1101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92"/>
            <p:cNvSpPr>
              <a:spLocks noChangeArrowheads="1"/>
            </p:cNvSpPr>
            <p:nvPr/>
          </p:nvSpPr>
          <p:spPr bwMode="auto">
            <a:xfrm>
              <a:off x="392113" y="118903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94"/>
            <p:cNvSpPr>
              <a:spLocks noChangeShapeType="1"/>
            </p:cNvSpPr>
            <p:nvPr/>
          </p:nvSpPr>
          <p:spPr bwMode="auto">
            <a:xfrm>
              <a:off x="93663" y="130651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96"/>
            <p:cNvSpPr>
              <a:spLocks noChangeShapeType="1"/>
            </p:cNvSpPr>
            <p:nvPr/>
          </p:nvSpPr>
          <p:spPr bwMode="auto">
            <a:xfrm>
              <a:off x="641350" y="1306513"/>
              <a:ext cx="222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115"/>
            <p:cNvSpPr>
              <a:spLocks noChangeShapeType="1"/>
            </p:cNvSpPr>
            <p:nvPr/>
          </p:nvSpPr>
          <p:spPr bwMode="auto">
            <a:xfrm>
              <a:off x="8801100" y="1327150"/>
              <a:ext cx="0" cy="155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16"/>
            <p:cNvSpPr>
              <a:spLocks noChangeShapeType="1"/>
            </p:cNvSpPr>
            <p:nvPr/>
          </p:nvSpPr>
          <p:spPr bwMode="auto">
            <a:xfrm flipH="1">
              <a:off x="495300" y="2882900"/>
              <a:ext cx="830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17"/>
            <p:cNvSpPr>
              <a:spLocks noChangeShapeType="1"/>
            </p:cNvSpPr>
            <p:nvPr/>
          </p:nvSpPr>
          <p:spPr bwMode="auto">
            <a:xfrm flipV="1">
              <a:off x="506413" y="1419225"/>
              <a:ext cx="0" cy="146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121"/>
            <p:cNvSpPr>
              <a:spLocks noChangeArrowheads="1"/>
            </p:cNvSpPr>
            <p:nvPr/>
          </p:nvSpPr>
          <p:spPr bwMode="auto">
            <a:xfrm>
              <a:off x="3629025" y="11890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22"/>
            <p:cNvSpPr>
              <a:spLocks noChangeShapeType="1"/>
            </p:cNvSpPr>
            <p:nvPr/>
          </p:nvSpPr>
          <p:spPr bwMode="auto">
            <a:xfrm>
              <a:off x="3086100" y="1306513"/>
              <a:ext cx="5349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"/>
            <p:cNvSpPr>
              <a:spLocks noChangeArrowheads="1"/>
            </p:cNvSpPr>
            <p:nvPr/>
          </p:nvSpPr>
          <p:spPr bwMode="auto">
            <a:xfrm>
              <a:off x="51625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"/>
            <p:cNvSpPr>
              <a:spLocks noChangeArrowheads="1"/>
            </p:cNvSpPr>
            <p:nvPr/>
          </p:nvSpPr>
          <p:spPr bwMode="auto">
            <a:xfrm>
              <a:off x="24701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"/>
            <p:cNvSpPr>
              <a:spLocks noChangeArrowheads="1"/>
            </p:cNvSpPr>
            <p:nvPr/>
          </p:nvSpPr>
          <p:spPr bwMode="auto">
            <a:xfrm>
              <a:off x="857250" y="10652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"/>
            <p:cNvSpPr>
              <a:spLocks noChangeArrowheads="1"/>
            </p:cNvSpPr>
            <p:nvPr/>
          </p:nvSpPr>
          <p:spPr bwMode="auto">
            <a:xfrm>
              <a:off x="40957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"/>
            <p:cNvSpPr>
              <a:spLocks noChangeArrowheads="1"/>
            </p:cNvSpPr>
            <p:nvPr/>
          </p:nvSpPr>
          <p:spPr bwMode="auto">
            <a:xfrm>
              <a:off x="79311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"/>
            <p:cNvSpPr>
              <a:spLocks noChangeArrowheads="1"/>
            </p:cNvSpPr>
            <p:nvPr/>
          </p:nvSpPr>
          <p:spPr bwMode="auto">
            <a:xfrm>
              <a:off x="65468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94"/>
            <p:cNvSpPr>
              <a:spLocks noChangeShapeType="1"/>
            </p:cNvSpPr>
            <p:nvPr/>
          </p:nvSpPr>
          <p:spPr bwMode="auto">
            <a:xfrm>
              <a:off x="3879850" y="1306513"/>
              <a:ext cx="2206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94"/>
            <p:cNvSpPr>
              <a:spLocks noChangeShapeType="1"/>
            </p:cNvSpPr>
            <p:nvPr/>
          </p:nvSpPr>
          <p:spPr bwMode="auto">
            <a:xfrm>
              <a:off x="1473200" y="1306513"/>
              <a:ext cx="519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6" name="Picture 5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9300" y="1044575"/>
              <a:ext cx="685800" cy="152400"/>
            </a:xfrm>
            <a:prstGeom prst="rect">
              <a:avLst/>
            </a:prstGeom>
          </p:spPr>
        </p:pic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6300" y="1044575"/>
              <a:ext cx="685800" cy="152400"/>
            </a:xfrm>
            <a:prstGeom prst="rect">
              <a:avLst/>
            </a:prstGeom>
          </p:spPr>
        </p:pic>
        <p:pic>
          <p:nvPicPr>
            <p:cNvPr id="58" name="Picture 5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0300" y="1044575"/>
              <a:ext cx="203200" cy="152400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0650" y="1168400"/>
              <a:ext cx="546100" cy="254000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4950" y="1181100"/>
              <a:ext cx="546100" cy="254000"/>
            </a:xfrm>
            <a:prstGeom prst="rect">
              <a:avLst/>
            </a:prstGeom>
          </p:spPr>
        </p:pic>
        <p:pic>
          <p:nvPicPr>
            <p:cNvPr id="61" name="Picture 60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69250" y="1193800"/>
              <a:ext cx="546100" cy="254000"/>
            </a:xfrm>
            <a:prstGeom prst="rect">
              <a:avLst/>
            </a:prstGeom>
          </p:spPr>
        </p:pic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750" y="1155700"/>
              <a:ext cx="546100" cy="254000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8250" y="1193800"/>
              <a:ext cx="546100" cy="254000"/>
            </a:xfrm>
            <a:prstGeom prst="rect">
              <a:avLst/>
            </a:prstGeom>
          </p:spPr>
        </p:pic>
        <p:pic>
          <p:nvPicPr>
            <p:cNvPr id="64" name="Picture 63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08450" y="1181100"/>
              <a:ext cx="546100" cy="254000"/>
            </a:xfrm>
            <a:prstGeom prst="rect">
              <a:avLst/>
            </a:prstGeom>
          </p:spPr>
        </p:pic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1044575"/>
              <a:ext cx="190500" cy="152400"/>
            </a:xfrm>
            <a:prstGeom prst="rect">
              <a:avLst/>
            </a:prstGeom>
          </p:spPr>
        </p:pic>
        <p:pic>
          <p:nvPicPr>
            <p:cNvPr id="66" name="Picture 65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68450" y="1044575"/>
              <a:ext cx="190500" cy="152400"/>
            </a:xfrm>
            <a:prstGeom prst="rect">
              <a:avLst/>
            </a:prstGeom>
          </p:spPr>
        </p:pic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81350" y="1044575"/>
              <a:ext cx="190500" cy="152400"/>
            </a:xfrm>
            <a:prstGeom prst="rect">
              <a:avLst/>
            </a:prstGeom>
          </p:spPr>
        </p:pic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06950" y="1044575"/>
              <a:ext cx="215900" cy="152400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0350" y="1568450"/>
              <a:ext cx="165100" cy="38100"/>
            </a:xfrm>
            <a:prstGeom prst="rect">
              <a:avLst/>
            </a:prstGeom>
          </p:spPr>
        </p:pic>
        <p:pic>
          <p:nvPicPr>
            <p:cNvPr id="70" name="Picture 69" descr="latex-image-1.pdf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860550" y="1543050"/>
              <a:ext cx="165100" cy="38100"/>
            </a:xfrm>
            <a:prstGeom prst="rect">
              <a:avLst/>
            </a:prstGeom>
          </p:spPr>
        </p:pic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98850" y="1568450"/>
              <a:ext cx="165100" cy="38100"/>
            </a:xfrm>
            <a:prstGeom prst="rect">
              <a:avLst/>
            </a:prstGeom>
          </p:spPr>
        </p:pic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1300" y="1054100"/>
              <a:ext cx="177800" cy="152400"/>
            </a:xfrm>
            <a:prstGeom prst="rect">
              <a:avLst/>
            </a:prstGeom>
          </p:spPr>
        </p:pic>
        <p:pic>
          <p:nvPicPr>
            <p:cNvPr id="73" name="Picture 72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803400" y="1054100"/>
              <a:ext cx="177800" cy="1524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16300" y="1066800"/>
              <a:ext cx="177800" cy="152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Loop Closure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230" y="1407005"/>
            <a:ext cx="205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Open-loop system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72710" y="3085177"/>
            <a:ext cx="221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Closed-loop system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0" y="1446326"/>
            <a:ext cx="8179800" cy="451667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06805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5" y="1945371"/>
            <a:ext cx="8560106" cy="277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52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1" y="1179786"/>
            <a:ext cx="6766709" cy="522101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56563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78" y="1533225"/>
            <a:ext cx="7004610" cy="443625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24687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2" y="1338098"/>
            <a:ext cx="8032570" cy="485566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62789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691497"/>
            <a:ext cx="7632700" cy="2819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01609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28301" b="89709"/>
          <a:stretch/>
        </p:blipFill>
        <p:spPr>
          <a:xfrm>
            <a:off x="379562" y="5664439"/>
            <a:ext cx="8298612" cy="7111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3310" y="1155939"/>
            <a:ext cx="5429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in Altitude, Constant Airspeed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60" y="1808193"/>
            <a:ext cx="4902200" cy="3759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91253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28301" b="89709"/>
          <a:stretch/>
        </p:blipFill>
        <p:spPr>
          <a:xfrm>
            <a:off x="379562" y="5664439"/>
            <a:ext cx="8298612" cy="7111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3310" y="1155939"/>
            <a:ext cx="534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in Airspeed, Constant Altitude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0" y="1825446"/>
            <a:ext cx="4864100" cy="375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70699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28301" b="89709"/>
          <a:stretch/>
        </p:blipFill>
        <p:spPr>
          <a:xfrm>
            <a:off x="379562" y="5664439"/>
            <a:ext cx="8298612" cy="7111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3310" y="1155939"/>
            <a:ext cx="447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in Altitude and Airspeed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825445"/>
            <a:ext cx="4762500" cy="37592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0469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Observations</a:t>
            </a:r>
          </a:p>
          <a:p>
            <a:pPr lvl="1"/>
            <a:r>
              <a:rPr lang="en-US" dirty="0"/>
              <a:t>  TECS seems to work better than successive loop closure.</a:t>
            </a:r>
          </a:p>
          <a:p>
            <a:pPr lvl="1"/>
            <a:r>
              <a:rPr lang="en-US" dirty="0"/>
              <a:t>  Removes needs for different flight modes.</a:t>
            </a:r>
          </a:p>
          <a:p>
            <a:pPr lvl="1"/>
            <a:r>
              <a:rPr lang="en-US" dirty="0"/>
              <a:t>  Nonlinear TECS seems to better, but the </a:t>
            </a:r>
            <a:r>
              <a:rPr lang="en-US" dirty="0" err="1"/>
              <a:t>Ardupilot</a:t>
            </a:r>
            <a:r>
              <a:rPr lang="en-US" dirty="0"/>
              <a:t> controller works very well.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 dirty="0"/>
              <a:t>Total Energy Control</a:t>
            </a:r>
          </a:p>
        </p:txBody>
      </p:sp>
    </p:spTree>
    <p:extLst>
      <p:ext uri="{BB962C8B-B14F-4D97-AF65-F5344CB8AC3E}">
        <p14:creationId xmlns:p14="http://schemas.microsoft.com/office/powerpoint/2010/main" val="23944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2120" y="2796273"/>
            <a:ext cx="7747000" cy="1830387"/>
            <a:chOff x="584200" y="722313"/>
            <a:chExt cx="7747000" cy="1830387"/>
          </a:xfrm>
        </p:grpSpPr>
        <p:sp>
          <p:nvSpPr>
            <p:cNvPr id="20483" name="Line 7"/>
            <p:cNvSpPr>
              <a:spLocks noChangeShapeType="1"/>
            </p:cNvSpPr>
            <p:nvPr/>
          </p:nvSpPr>
          <p:spPr bwMode="auto">
            <a:xfrm flipV="1">
              <a:off x="4978400" y="97631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4" name="Line 19"/>
            <p:cNvSpPr>
              <a:spLocks noChangeShapeType="1"/>
            </p:cNvSpPr>
            <p:nvPr/>
          </p:nvSpPr>
          <p:spPr bwMode="auto">
            <a:xfrm flipV="1">
              <a:off x="7759700" y="9763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28"/>
            <p:cNvSpPr>
              <a:spLocks noChangeShapeType="1"/>
            </p:cNvSpPr>
            <p:nvPr/>
          </p:nvSpPr>
          <p:spPr bwMode="auto">
            <a:xfrm>
              <a:off x="6375400" y="976313"/>
              <a:ext cx="749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Oval 61"/>
            <p:cNvSpPr>
              <a:spLocks noChangeArrowheads="1"/>
            </p:cNvSpPr>
            <p:nvPr/>
          </p:nvSpPr>
          <p:spPr bwMode="auto">
            <a:xfrm>
              <a:off x="2720975" y="8588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68"/>
            <p:cNvSpPr>
              <a:spLocks noChangeShapeType="1"/>
            </p:cNvSpPr>
            <p:nvPr/>
          </p:nvSpPr>
          <p:spPr bwMode="auto">
            <a:xfrm>
              <a:off x="2976563" y="976313"/>
              <a:ext cx="2238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8" name="Line 72"/>
            <p:cNvSpPr>
              <a:spLocks noChangeShapeType="1"/>
            </p:cNvSpPr>
            <p:nvPr/>
          </p:nvSpPr>
          <p:spPr bwMode="auto">
            <a:xfrm>
              <a:off x="6742113" y="973138"/>
              <a:ext cx="0" cy="1223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9" name="Line 73"/>
            <p:cNvSpPr>
              <a:spLocks noChangeShapeType="1"/>
            </p:cNvSpPr>
            <p:nvPr/>
          </p:nvSpPr>
          <p:spPr bwMode="auto">
            <a:xfrm flipH="1">
              <a:off x="2844800" y="2195513"/>
              <a:ext cx="391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0" name="Line 74"/>
            <p:cNvSpPr>
              <a:spLocks noChangeShapeType="1"/>
            </p:cNvSpPr>
            <p:nvPr/>
          </p:nvSpPr>
          <p:spPr bwMode="auto">
            <a:xfrm flipV="1">
              <a:off x="2841625" y="1095375"/>
              <a:ext cx="0" cy="1101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1" name="Oval 92"/>
            <p:cNvSpPr>
              <a:spLocks noChangeArrowheads="1"/>
            </p:cNvSpPr>
            <p:nvPr/>
          </p:nvSpPr>
          <p:spPr bwMode="auto">
            <a:xfrm>
              <a:off x="1116013" y="85883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2" name="Line 94"/>
            <p:cNvSpPr>
              <a:spLocks noChangeShapeType="1"/>
            </p:cNvSpPr>
            <p:nvPr/>
          </p:nvSpPr>
          <p:spPr bwMode="auto">
            <a:xfrm>
              <a:off x="817563" y="97631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3" name="Line 96"/>
            <p:cNvSpPr>
              <a:spLocks noChangeShapeType="1"/>
            </p:cNvSpPr>
            <p:nvPr/>
          </p:nvSpPr>
          <p:spPr bwMode="auto">
            <a:xfrm>
              <a:off x="1365250" y="976313"/>
              <a:ext cx="222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4" name="Line 115"/>
            <p:cNvSpPr>
              <a:spLocks noChangeShapeType="1"/>
            </p:cNvSpPr>
            <p:nvPr/>
          </p:nvSpPr>
          <p:spPr bwMode="auto">
            <a:xfrm>
              <a:off x="8001000" y="971550"/>
              <a:ext cx="0" cy="1581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5" name="Line 116"/>
            <p:cNvSpPr>
              <a:spLocks noChangeShapeType="1"/>
            </p:cNvSpPr>
            <p:nvPr/>
          </p:nvSpPr>
          <p:spPr bwMode="auto">
            <a:xfrm flipH="1">
              <a:off x="1228337" y="2552700"/>
              <a:ext cx="678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6" name="Line 117"/>
            <p:cNvSpPr>
              <a:spLocks noChangeShapeType="1"/>
            </p:cNvSpPr>
            <p:nvPr/>
          </p:nvSpPr>
          <p:spPr bwMode="auto">
            <a:xfrm flipV="1">
              <a:off x="1230313" y="1089025"/>
              <a:ext cx="0" cy="146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7" name="Line 122"/>
            <p:cNvSpPr>
              <a:spLocks noChangeShapeType="1"/>
            </p:cNvSpPr>
            <p:nvPr/>
          </p:nvSpPr>
          <p:spPr bwMode="auto">
            <a:xfrm>
              <a:off x="3810000" y="976313"/>
              <a:ext cx="5349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1" name="Rectangle 2"/>
            <p:cNvSpPr>
              <a:spLocks noChangeArrowheads="1"/>
            </p:cNvSpPr>
            <p:nvPr/>
          </p:nvSpPr>
          <p:spPr bwMode="auto">
            <a:xfrm>
              <a:off x="3194050" y="7477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9" name="Rectangle 2"/>
            <p:cNvSpPr>
              <a:spLocks noChangeArrowheads="1"/>
            </p:cNvSpPr>
            <p:nvPr/>
          </p:nvSpPr>
          <p:spPr bwMode="auto">
            <a:xfrm>
              <a:off x="1581150" y="7350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7" name="Rectangle 2"/>
            <p:cNvSpPr>
              <a:spLocks noChangeArrowheads="1"/>
            </p:cNvSpPr>
            <p:nvPr/>
          </p:nvSpPr>
          <p:spPr bwMode="auto">
            <a:xfrm>
              <a:off x="7131050" y="7223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5" name="Rectangle 2"/>
            <p:cNvSpPr>
              <a:spLocks noChangeArrowheads="1"/>
            </p:cNvSpPr>
            <p:nvPr/>
          </p:nvSpPr>
          <p:spPr bwMode="auto">
            <a:xfrm>
              <a:off x="5746750" y="7223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06" name="Line 94"/>
            <p:cNvSpPr>
              <a:spLocks noChangeShapeType="1"/>
            </p:cNvSpPr>
            <p:nvPr/>
          </p:nvSpPr>
          <p:spPr bwMode="auto">
            <a:xfrm>
              <a:off x="2197100" y="976313"/>
              <a:ext cx="519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1" name="Rectangle 2"/>
            <p:cNvSpPr>
              <a:spLocks noChangeArrowheads="1"/>
            </p:cNvSpPr>
            <p:nvPr/>
          </p:nvSpPr>
          <p:spPr bwMode="auto">
            <a:xfrm>
              <a:off x="4349750" y="7350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900" y="731837"/>
              <a:ext cx="685800" cy="152400"/>
            </a:xfrm>
            <a:prstGeom prst="rect">
              <a:avLst/>
            </a:prstGeom>
          </p:spPr>
        </p:pic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500" y="731837"/>
              <a:ext cx="203200" cy="1524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0250" y="838200"/>
              <a:ext cx="546100" cy="254000"/>
            </a:xfrm>
            <a:prstGeom prst="rect">
              <a:avLst/>
            </a:prstGeom>
          </p:spPr>
        </p:pic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4550" y="838200"/>
              <a:ext cx="546100" cy="254000"/>
            </a:xfrm>
            <a:prstGeom prst="rect">
              <a:avLst/>
            </a:prstGeom>
          </p:spPr>
        </p:pic>
        <p:pic>
          <p:nvPicPr>
            <p:cNvPr id="76" name="Picture 7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9250" y="838200"/>
              <a:ext cx="546100" cy="254000"/>
            </a:xfrm>
            <a:prstGeom prst="rect">
              <a:avLst/>
            </a:prstGeom>
          </p:spPr>
        </p:pic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0250" y="838200"/>
              <a:ext cx="546100" cy="25400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200" y="731837"/>
              <a:ext cx="190500" cy="152400"/>
            </a:xfrm>
            <a:prstGeom prst="rect">
              <a:avLst/>
            </a:prstGeom>
          </p:spPr>
        </p:pic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9650" y="731837"/>
              <a:ext cx="190500" cy="1524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4250" y="1250950"/>
              <a:ext cx="165100" cy="381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09850" y="1263650"/>
              <a:ext cx="165100" cy="38100"/>
            </a:xfrm>
            <a:prstGeom prst="rect">
              <a:avLst/>
            </a:prstGeom>
          </p:spPr>
        </p:pic>
        <p:pic>
          <p:nvPicPr>
            <p:cNvPr id="86" name="Picture 85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4400" y="723900"/>
              <a:ext cx="177800" cy="152400"/>
            </a:xfrm>
            <a:prstGeom prst="rect">
              <a:avLst/>
            </a:prstGeom>
          </p:spPr>
        </p:pic>
        <p:pic>
          <p:nvPicPr>
            <p:cNvPr id="87" name="Picture 86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52700" y="723900"/>
              <a:ext cx="177800" cy="152400"/>
            </a:xfrm>
            <a:prstGeom prst="rect">
              <a:avLst/>
            </a:prstGeom>
          </p:spPr>
        </p:pic>
        <p:pic>
          <p:nvPicPr>
            <p:cNvPr id="89" name="Picture 88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13350" y="731837"/>
              <a:ext cx="215900" cy="1524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57700" y="889000"/>
              <a:ext cx="330200" cy="152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SLC: Inner Loop Closed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4906" y="1263931"/>
            <a:ext cx="2656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frequencies below </a:t>
            </a:r>
          </a:p>
          <a:p>
            <a:r>
              <a:rPr lang="en-US" dirty="0"/>
              <a:t>inner-loop bandwidth,</a:t>
            </a:r>
          </a:p>
          <a:p>
            <a:r>
              <a:rPr lang="en-US" dirty="0"/>
              <a:t>approximate CLTF as 1,</a:t>
            </a:r>
          </a:p>
          <a:p>
            <a:r>
              <a:rPr lang="en-US" dirty="0"/>
              <a:t>then design middle loop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45104" y="2091836"/>
            <a:ext cx="756359" cy="6723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Successive Loop Closure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Total Energy Control</a:t>
            </a:r>
          </a:p>
          <a:p>
            <a:r>
              <a:rPr lang="en-US" dirty="0"/>
              <a:t>LQR Control</a:t>
            </a:r>
          </a:p>
        </p:txBody>
      </p:sp>
    </p:spTree>
    <p:extLst>
      <p:ext uri="{BB962C8B-B14F-4D97-AF65-F5344CB8AC3E}">
        <p14:creationId xmlns:p14="http://schemas.microsoft.com/office/powerpoint/2010/main" val="111336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417638"/>
            <a:ext cx="8737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2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330450"/>
            <a:ext cx="8737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531421"/>
            <a:ext cx="8724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5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675405"/>
            <a:ext cx="8737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96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34" y="1800186"/>
            <a:ext cx="8737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1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161974"/>
            <a:ext cx="8737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1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91" y="1328145"/>
            <a:ext cx="6667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4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290787"/>
            <a:ext cx="7766050" cy="49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8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6756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32852" y="3502904"/>
            <a:ext cx="4660900" cy="1069182"/>
            <a:chOff x="2095500" y="962818"/>
            <a:chExt cx="4660900" cy="1069182"/>
          </a:xfrm>
        </p:grpSpPr>
        <p:sp>
          <p:nvSpPr>
            <p:cNvPr id="21507" name="Line 19"/>
            <p:cNvSpPr>
              <a:spLocks noChangeShapeType="1"/>
            </p:cNvSpPr>
            <p:nvPr/>
          </p:nvSpPr>
          <p:spPr bwMode="auto">
            <a:xfrm flipV="1">
              <a:off x="6184900" y="12557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08" name="Line 28"/>
            <p:cNvSpPr>
              <a:spLocks noChangeShapeType="1"/>
            </p:cNvSpPr>
            <p:nvPr/>
          </p:nvSpPr>
          <p:spPr bwMode="auto">
            <a:xfrm>
              <a:off x="4914900" y="1255713"/>
              <a:ext cx="63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09" name="Oval 92"/>
            <p:cNvSpPr>
              <a:spLocks noChangeArrowheads="1"/>
            </p:cNvSpPr>
            <p:nvPr/>
          </p:nvSpPr>
          <p:spPr bwMode="auto">
            <a:xfrm>
              <a:off x="2589213" y="113823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0" name="Line 94"/>
            <p:cNvSpPr>
              <a:spLocks noChangeShapeType="1"/>
            </p:cNvSpPr>
            <p:nvPr/>
          </p:nvSpPr>
          <p:spPr bwMode="auto">
            <a:xfrm>
              <a:off x="2290763" y="125571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1" name="Line 96"/>
            <p:cNvSpPr>
              <a:spLocks noChangeShapeType="1"/>
            </p:cNvSpPr>
            <p:nvPr/>
          </p:nvSpPr>
          <p:spPr bwMode="auto">
            <a:xfrm>
              <a:off x="2838450" y="1255713"/>
              <a:ext cx="222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2" name="Line 115"/>
            <p:cNvSpPr>
              <a:spLocks noChangeShapeType="1"/>
            </p:cNvSpPr>
            <p:nvPr/>
          </p:nvSpPr>
          <p:spPr bwMode="auto">
            <a:xfrm>
              <a:off x="6426200" y="1250950"/>
              <a:ext cx="0" cy="781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116"/>
            <p:cNvSpPr>
              <a:spLocks noChangeShapeType="1"/>
            </p:cNvSpPr>
            <p:nvPr/>
          </p:nvSpPr>
          <p:spPr bwMode="auto">
            <a:xfrm flipH="1">
              <a:off x="2692400" y="2032000"/>
              <a:ext cx="3746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4" name="Line 117"/>
            <p:cNvSpPr>
              <a:spLocks noChangeShapeType="1"/>
            </p:cNvSpPr>
            <p:nvPr/>
          </p:nvSpPr>
          <p:spPr bwMode="auto">
            <a:xfrm flipV="1">
              <a:off x="2703513" y="1368425"/>
              <a:ext cx="0" cy="650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9" name="Rectangle 2"/>
            <p:cNvSpPr>
              <a:spLocks noChangeArrowheads="1"/>
            </p:cNvSpPr>
            <p:nvPr/>
          </p:nvSpPr>
          <p:spPr bwMode="auto">
            <a:xfrm>
              <a:off x="3054350" y="10144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7" name="Rectangle 2"/>
            <p:cNvSpPr>
              <a:spLocks noChangeArrowheads="1"/>
            </p:cNvSpPr>
            <p:nvPr/>
          </p:nvSpPr>
          <p:spPr bwMode="auto">
            <a:xfrm>
              <a:off x="5556250" y="10017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9" name="Line 94"/>
            <p:cNvSpPr>
              <a:spLocks noChangeShapeType="1"/>
            </p:cNvSpPr>
            <p:nvPr/>
          </p:nvSpPr>
          <p:spPr bwMode="auto">
            <a:xfrm>
              <a:off x="3670300" y="1255713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4" name="Rectangle 2"/>
            <p:cNvSpPr>
              <a:spLocks noChangeArrowheads="1"/>
            </p:cNvSpPr>
            <p:nvPr/>
          </p:nvSpPr>
          <p:spPr bwMode="auto">
            <a:xfrm>
              <a:off x="4273550" y="10144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6200" y="962818"/>
              <a:ext cx="203200" cy="1524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9750" y="1111250"/>
              <a:ext cx="546100" cy="2540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2450" y="1111250"/>
              <a:ext cx="546100" cy="2540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5500" y="962818"/>
              <a:ext cx="190500" cy="15240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3950" y="1441450"/>
              <a:ext cx="165100" cy="38100"/>
            </a:xfrm>
            <a:prstGeom prst="rect">
              <a:avLst/>
            </a:prstGeom>
          </p:spPr>
        </p:pic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7600" y="1003300"/>
              <a:ext cx="177800" cy="152400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9600" y="1162050"/>
              <a:ext cx="330200" cy="152400"/>
            </a:xfrm>
            <a:prstGeom prst="rect">
              <a:avLst/>
            </a:prstGeom>
          </p:spPr>
        </p:pic>
        <p:pic>
          <p:nvPicPr>
            <p:cNvPr id="61" name="Picture 6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73650" y="962818"/>
              <a:ext cx="215900" cy="152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SLC: Two Loops Closed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6826" y="1964323"/>
            <a:ext cx="2656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frequencies below </a:t>
            </a:r>
          </a:p>
          <a:p>
            <a:r>
              <a:rPr lang="en-US" dirty="0"/>
              <a:t>middle-loop bandwidth,</a:t>
            </a:r>
          </a:p>
          <a:p>
            <a:r>
              <a:rPr lang="en-US" dirty="0"/>
              <a:t>approximate CLTF as 1,</a:t>
            </a:r>
          </a:p>
          <a:p>
            <a:r>
              <a:rPr lang="en-US" dirty="0"/>
              <a:t>then design outer loop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977024" y="2792228"/>
            <a:ext cx="756359" cy="6723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3842" y="5369668"/>
            <a:ext cx="6356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idea:  Each successive loop must be lower in bandwidth</a:t>
            </a:r>
            <a:br>
              <a:rPr lang="en-US" dirty="0"/>
            </a:br>
            <a:r>
              <a:rPr lang="en-US" dirty="0"/>
              <a:t>	          --- typically by a factor of 10 or 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Lateral-directional Autopilot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53B7080-9539-8845-9208-911CFC8D207A}"/>
              </a:ext>
            </a:extLst>
          </p:cNvPr>
          <p:cNvSpPr/>
          <p:nvPr/>
        </p:nvSpPr>
        <p:spPr>
          <a:xfrm>
            <a:off x="2823349" y="1536881"/>
            <a:ext cx="4082527" cy="19098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2">
            <a:extLst>
              <a:ext uri="{FF2B5EF4-FFF2-40B4-BE49-F238E27FC236}">
                <a16:creationId xmlns:a16="http://schemas.microsoft.com/office/drawing/2014/main" id="{9556A002-E96E-E841-9ECA-9D95CCD60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711" y="1738045"/>
            <a:ext cx="974725" cy="706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7">
            <a:extLst>
              <a:ext uri="{FF2B5EF4-FFF2-40B4-BE49-F238E27FC236}">
                <a16:creationId xmlns:a16="http://schemas.microsoft.com/office/drawing/2014/main" id="{790483AC-7D1A-3B4B-AB60-4C880EE61F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0086" y="209047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">
            <a:extLst>
              <a:ext uri="{FF2B5EF4-FFF2-40B4-BE49-F238E27FC236}">
                <a16:creationId xmlns:a16="http://schemas.microsoft.com/office/drawing/2014/main" id="{BECE4A2B-AEF9-6F48-946C-11B28D872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636" y="2090470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19">
            <a:extLst>
              <a:ext uri="{FF2B5EF4-FFF2-40B4-BE49-F238E27FC236}">
                <a16:creationId xmlns:a16="http://schemas.microsoft.com/office/drawing/2014/main" id="{FCE19E12-9915-C440-AE89-E71192A438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16655" y="2098407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25">
            <a:extLst>
              <a:ext uri="{FF2B5EF4-FFF2-40B4-BE49-F238E27FC236}">
                <a16:creationId xmlns:a16="http://schemas.microsoft.com/office/drawing/2014/main" id="{3DEB12F0-6616-AF45-A5EF-D09B61B47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180" y="1744395"/>
            <a:ext cx="746125" cy="70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28">
            <a:extLst>
              <a:ext uri="{FF2B5EF4-FFF2-40B4-BE49-F238E27FC236}">
                <a16:creationId xmlns:a16="http://schemas.microsoft.com/office/drawing/2014/main" id="{86E4AA09-24CD-E545-B68A-C7CCDD66E7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8450" y="2093028"/>
            <a:ext cx="494618" cy="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4637D804-E8E0-7843-A9B4-1B1147D7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849" y="1744395"/>
            <a:ext cx="385762" cy="70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Rectangle 40">
            <a:extLst>
              <a:ext uri="{FF2B5EF4-FFF2-40B4-BE49-F238E27FC236}">
                <a16:creationId xmlns:a16="http://schemas.microsoft.com/office/drawing/2014/main" id="{87F23A57-619A-B249-8153-3F37E491F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1274" y="2738170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45">
            <a:extLst>
              <a:ext uri="{FF2B5EF4-FFF2-40B4-BE49-F238E27FC236}">
                <a16:creationId xmlns:a16="http://schemas.microsoft.com/office/drawing/2014/main" id="{E5BFC730-104E-8847-8541-243EAB052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5036" y="209047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46">
            <a:extLst>
              <a:ext uri="{FF2B5EF4-FFF2-40B4-BE49-F238E27FC236}">
                <a16:creationId xmlns:a16="http://schemas.microsoft.com/office/drawing/2014/main" id="{12B30A10-8A28-B640-88CB-A0122DF6D6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2274" y="2938195"/>
            <a:ext cx="512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47">
            <a:extLst>
              <a:ext uri="{FF2B5EF4-FFF2-40B4-BE49-F238E27FC236}">
                <a16:creationId xmlns:a16="http://schemas.microsoft.com/office/drawing/2014/main" id="{33B2A31F-E7B2-1540-AF38-F2089C5BE5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8636" y="2938195"/>
            <a:ext cx="77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48">
            <a:extLst>
              <a:ext uri="{FF2B5EF4-FFF2-40B4-BE49-F238E27FC236}">
                <a16:creationId xmlns:a16="http://schemas.microsoft.com/office/drawing/2014/main" id="{0036885B-C758-D543-A012-D33E6D303F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7524" y="2209532"/>
            <a:ext cx="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50">
            <a:extLst>
              <a:ext uri="{FF2B5EF4-FFF2-40B4-BE49-F238E27FC236}">
                <a16:creationId xmlns:a16="http://schemas.microsoft.com/office/drawing/2014/main" id="{B4C31A87-6E7B-8445-9270-26CCCD58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236" y="1892032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0" name="Picture 53" descr="txp_fig">
            <a:extLst>
              <a:ext uri="{FF2B5EF4-FFF2-40B4-BE49-F238E27FC236}">
                <a16:creationId xmlns:a16="http://schemas.microsoft.com/office/drawing/2014/main" id="{BC9D69D1-21CF-8D4C-A009-6E7A7860B64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4404361" y="2322245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Oval 61">
            <a:extLst>
              <a:ext uri="{FF2B5EF4-FFF2-40B4-BE49-F238E27FC236}">
                <a16:creationId xmlns:a16="http://schemas.microsoft.com/office/drawing/2014/main" id="{A49308D8-0CE3-7549-9730-FD638112B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868" y="1963470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" name="Picture 67" descr="txp_fig">
            <a:extLst>
              <a:ext uri="{FF2B5EF4-FFF2-40B4-BE49-F238E27FC236}">
                <a16:creationId xmlns:a16="http://schemas.microsoft.com/office/drawing/2014/main" id="{BDBFE0AD-3F27-D24C-A14F-E71F98FA6FD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925626" y="2320039"/>
            <a:ext cx="100013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Line 68">
            <a:extLst>
              <a:ext uri="{FF2B5EF4-FFF2-40B4-BE49-F238E27FC236}">
                <a16:creationId xmlns:a16="http://schemas.microsoft.com/office/drawing/2014/main" id="{33323FE4-4AE0-684A-991D-CBE6D3523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5161" y="2090470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72">
            <a:extLst>
              <a:ext uri="{FF2B5EF4-FFF2-40B4-BE49-F238E27FC236}">
                <a16:creationId xmlns:a16="http://schemas.microsoft.com/office/drawing/2014/main" id="{B3ECEBA5-79D9-7F46-A3A7-FFF699DF6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8474" y="2090470"/>
            <a:ext cx="0" cy="1222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Line 73">
            <a:extLst>
              <a:ext uri="{FF2B5EF4-FFF2-40B4-BE49-F238E27FC236}">
                <a16:creationId xmlns:a16="http://schemas.microsoft.com/office/drawing/2014/main" id="{A30C9E50-C7B0-AE4D-BC87-1EE078DC27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4347" y="3307639"/>
            <a:ext cx="3732471" cy="52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74">
            <a:extLst>
              <a:ext uri="{FF2B5EF4-FFF2-40B4-BE49-F238E27FC236}">
                <a16:creationId xmlns:a16="http://schemas.microsoft.com/office/drawing/2014/main" id="{0D0D4406-D3B5-934A-ABB1-4A313ABF9F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97523" y="2200007"/>
            <a:ext cx="0" cy="1109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87">
            <a:extLst>
              <a:ext uri="{FF2B5EF4-FFF2-40B4-BE49-F238E27FC236}">
                <a16:creationId xmlns:a16="http://schemas.microsoft.com/office/drawing/2014/main" id="{B8D13E12-04AA-5944-B169-1263E0BA8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9668" y="2071420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Rectangle 90">
            <a:extLst>
              <a:ext uri="{FF2B5EF4-FFF2-40B4-BE49-F238E27FC236}">
                <a16:creationId xmlns:a16="http://schemas.microsoft.com/office/drawing/2014/main" id="{F4B673E2-7278-E846-B232-C5BD62121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2318" y="1871395"/>
            <a:ext cx="385763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Oval 92">
            <a:extLst>
              <a:ext uri="{FF2B5EF4-FFF2-40B4-BE49-F238E27FC236}">
                <a16:creationId xmlns:a16="http://schemas.microsoft.com/office/drawing/2014/main" id="{F856DA6E-8003-8342-A68D-1C708667A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956" y="1944420"/>
            <a:ext cx="247650" cy="234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Line 94">
            <a:extLst>
              <a:ext uri="{FF2B5EF4-FFF2-40B4-BE49-F238E27FC236}">
                <a16:creationId xmlns:a16="http://schemas.microsoft.com/office/drawing/2014/main" id="{A2BFD6DC-228F-224F-9571-1B0EFEBE1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506" y="2061895"/>
            <a:ext cx="298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1" name="Picture 95" descr="txp_fig">
            <a:extLst>
              <a:ext uri="{FF2B5EF4-FFF2-40B4-BE49-F238E27FC236}">
                <a16:creationId xmlns:a16="http://schemas.microsoft.com/office/drawing/2014/main" id="{C3EC764C-0379-BE41-86C6-FAA9976148B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016681" y="2282557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Line 96">
            <a:extLst>
              <a:ext uri="{FF2B5EF4-FFF2-40B4-BE49-F238E27FC236}">
                <a16:creationId xmlns:a16="http://schemas.microsoft.com/office/drawing/2014/main" id="{5267C669-B4B5-5844-94B3-3DE9FD3403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7193" y="2066657"/>
            <a:ext cx="3571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Rectangle 98">
            <a:extLst>
              <a:ext uri="{FF2B5EF4-FFF2-40B4-BE49-F238E27FC236}">
                <a16:creationId xmlns:a16="http://schemas.microsoft.com/office/drawing/2014/main" id="{DA3E2B92-A9F2-8C4F-B001-42373C143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2318" y="1203057"/>
            <a:ext cx="385763" cy="503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Line 100">
            <a:extLst>
              <a:ext uri="{FF2B5EF4-FFF2-40B4-BE49-F238E27FC236}">
                <a16:creationId xmlns:a16="http://schemas.microsoft.com/office/drawing/2014/main" id="{959B0EAD-EF5B-F14E-B1FD-9AB0E5E2B4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6418" y="1450707"/>
            <a:ext cx="0" cy="620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Line 101">
            <a:extLst>
              <a:ext uri="{FF2B5EF4-FFF2-40B4-BE49-F238E27FC236}">
                <a16:creationId xmlns:a16="http://schemas.microsoft.com/office/drawing/2014/main" id="{B3A84B44-540C-9549-940C-A25711488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6418" y="1441182"/>
            <a:ext cx="206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Line 102">
            <a:extLst>
              <a:ext uri="{FF2B5EF4-FFF2-40B4-BE49-F238E27FC236}">
                <a16:creationId xmlns:a16="http://schemas.microsoft.com/office/drawing/2014/main" id="{D1D266EA-F703-4C4B-B8FB-E5BCEAE71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4431" y="1431657"/>
            <a:ext cx="379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103">
            <a:extLst>
              <a:ext uri="{FF2B5EF4-FFF2-40B4-BE49-F238E27FC236}">
                <a16:creationId xmlns:a16="http://schemas.microsoft.com/office/drawing/2014/main" id="{F41B2CE3-EB38-284B-94FF-486F2D148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3368" y="1422132"/>
            <a:ext cx="0" cy="531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11">
            <a:extLst>
              <a:ext uri="{FF2B5EF4-FFF2-40B4-BE49-F238E27FC236}">
                <a16:creationId xmlns:a16="http://schemas.microsoft.com/office/drawing/2014/main" id="{A5604B24-60FE-CC40-AD94-8879590A1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306" y="1952357"/>
            <a:ext cx="247650" cy="2365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Line 112">
            <a:extLst>
              <a:ext uri="{FF2B5EF4-FFF2-40B4-BE49-F238E27FC236}">
                <a16:creationId xmlns:a16="http://schemas.microsoft.com/office/drawing/2014/main" id="{5D870F5E-D1DA-214C-91C1-152A89C12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0369" y="2064004"/>
            <a:ext cx="393588" cy="58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115">
            <a:extLst>
              <a:ext uri="{FF2B5EF4-FFF2-40B4-BE49-F238E27FC236}">
                <a16:creationId xmlns:a16="http://schemas.microsoft.com/office/drawing/2014/main" id="{3A2754CF-EAD6-E248-8F94-37C1CA09616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9055" y="2092057"/>
            <a:ext cx="0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116">
            <a:extLst>
              <a:ext uri="{FF2B5EF4-FFF2-40B4-BE49-F238E27FC236}">
                <a16:creationId xmlns:a16="http://schemas.microsoft.com/office/drawing/2014/main" id="{6D04402D-FCE6-0A45-B13C-0138743F0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84955" y="3629242"/>
            <a:ext cx="6893503" cy="26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117">
            <a:extLst>
              <a:ext uri="{FF2B5EF4-FFF2-40B4-BE49-F238E27FC236}">
                <a16:creationId xmlns:a16="http://schemas.microsoft.com/office/drawing/2014/main" id="{4DB97743-1BFD-9C49-9B8E-1B8573878D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72256" y="2180957"/>
            <a:ext cx="0" cy="145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121">
            <a:extLst>
              <a:ext uri="{FF2B5EF4-FFF2-40B4-BE49-F238E27FC236}">
                <a16:creationId xmlns:a16="http://schemas.microsoft.com/office/drawing/2014/main" id="{D2ACF27E-BE7B-C841-9F86-5F5EBD5A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286" y="1972995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122">
            <a:extLst>
              <a:ext uri="{FF2B5EF4-FFF2-40B4-BE49-F238E27FC236}">
                <a16:creationId xmlns:a16="http://schemas.microsoft.com/office/drawing/2014/main" id="{F8631B39-F998-FA44-95D4-D739E1499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2724" y="2090470"/>
            <a:ext cx="174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5" name="Picture 134" descr="latex-image-1.pdf">
            <a:extLst>
              <a:ext uri="{FF2B5EF4-FFF2-40B4-BE49-F238E27FC236}">
                <a16:creationId xmlns:a16="http://schemas.microsoft.com/office/drawing/2014/main" id="{76F65FC4-6883-B54C-8817-9FABDC3A4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43" y="1739632"/>
            <a:ext cx="228600" cy="203200"/>
          </a:xfrm>
          <a:prstGeom prst="rect">
            <a:avLst/>
          </a:prstGeom>
        </p:spPr>
      </p:pic>
      <p:pic>
        <p:nvPicPr>
          <p:cNvPr id="136" name="Picture 135" descr="latex-image-1.pdf">
            <a:extLst>
              <a:ext uri="{FF2B5EF4-FFF2-40B4-BE49-F238E27FC236}">
                <a16:creationId xmlns:a16="http://schemas.microsoft.com/office/drawing/2014/main" id="{B06824A2-53DD-EB40-B7FB-CDAE590A0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055" y="1790432"/>
            <a:ext cx="152400" cy="152400"/>
          </a:xfrm>
          <a:prstGeom prst="rect">
            <a:avLst/>
          </a:prstGeom>
        </p:spPr>
      </p:pic>
      <p:pic>
        <p:nvPicPr>
          <p:cNvPr id="137" name="Picture 136" descr="latex-image-1.pdf">
            <a:extLst>
              <a:ext uri="{FF2B5EF4-FFF2-40B4-BE49-F238E27FC236}">
                <a16:creationId xmlns:a16="http://schemas.microsoft.com/office/drawing/2014/main" id="{273FCBC3-4B14-914F-8D45-681A333C9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993" y="2190482"/>
            <a:ext cx="215900" cy="165100"/>
          </a:xfrm>
          <a:prstGeom prst="rect">
            <a:avLst/>
          </a:prstGeom>
        </p:spPr>
      </p:pic>
      <p:pic>
        <p:nvPicPr>
          <p:cNvPr id="138" name="Picture 137" descr="latex-image-1.pdf">
            <a:extLst>
              <a:ext uri="{FF2B5EF4-FFF2-40B4-BE49-F238E27FC236}">
                <a16:creationId xmlns:a16="http://schemas.microsoft.com/office/drawing/2014/main" id="{400721BC-FCE3-1240-BCFD-1584A8D7B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6748" y="2152382"/>
            <a:ext cx="215900" cy="165100"/>
          </a:xfrm>
          <a:prstGeom prst="rect">
            <a:avLst/>
          </a:prstGeom>
        </p:spPr>
      </p:pic>
      <p:pic>
        <p:nvPicPr>
          <p:cNvPr id="139" name="Picture 138" descr="latex-image-1.pdf">
            <a:extLst>
              <a:ext uri="{FF2B5EF4-FFF2-40B4-BE49-F238E27FC236}">
                <a16:creationId xmlns:a16="http://schemas.microsoft.com/office/drawing/2014/main" id="{9BB5E004-97C0-124E-88A5-029B4175C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7411" y="1765032"/>
            <a:ext cx="139700" cy="152400"/>
          </a:xfrm>
          <a:prstGeom prst="rect">
            <a:avLst/>
          </a:prstGeom>
        </p:spPr>
      </p:pic>
      <p:pic>
        <p:nvPicPr>
          <p:cNvPr id="140" name="Picture 139" descr="latex-image-1.pdf">
            <a:extLst>
              <a:ext uri="{FF2B5EF4-FFF2-40B4-BE49-F238E27FC236}">
                <a16:creationId xmlns:a16="http://schemas.microsoft.com/office/drawing/2014/main" id="{E845F451-DE16-B04E-B816-3ED7C9E190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3283" y="1780795"/>
            <a:ext cx="152400" cy="215900"/>
          </a:xfrm>
          <a:prstGeom prst="rect">
            <a:avLst/>
          </a:prstGeom>
        </p:spPr>
      </p:pic>
      <p:pic>
        <p:nvPicPr>
          <p:cNvPr id="141" name="Picture 140" descr="latex-image-1.pdf">
            <a:extLst>
              <a:ext uri="{FF2B5EF4-FFF2-40B4-BE49-F238E27FC236}">
                <a16:creationId xmlns:a16="http://schemas.microsoft.com/office/drawing/2014/main" id="{18CFA68A-5599-C04B-93C6-3B7CDB91F1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5961" y="1796782"/>
            <a:ext cx="203200" cy="190500"/>
          </a:xfrm>
          <a:prstGeom prst="rect">
            <a:avLst/>
          </a:prstGeom>
        </p:spPr>
      </p:pic>
      <p:pic>
        <p:nvPicPr>
          <p:cNvPr id="142" name="Picture 141" descr="latex-image-1.pdf">
            <a:extLst>
              <a:ext uri="{FF2B5EF4-FFF2-40B4-BE49-F238E27FC236}">
                <a16:creationId xmlns:a16="http://schemas.microsoft.com/office/drawing/2014/main" id="{013B086C-CA69-BC4C-A6C0-6830C91770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1454" y="1751361"/>
            <a:ext cx="228600" cy="215900"/>
          </a:xfrm>
          <a:prstGeom prst="rect">
            <a:avLst/>
          </a:prstGeom>
        </p:spPr>
      </p:pic>
      <p:pic>
        <p:nvPicPr>
          <p:cNvPr id="143" name="Picture 142" descr="latex-image-1.pdf">
            <a:extLst>
              <a:ext uri="{FF2B5EF4-FFF2-40B4-BE49-F238E27FC236}">
                <a16:creationId xmlns:a16="http://schemas.microsoft.com/office/drawing/2014/main" id="{0EAB68A3-41BD-1A49-B74D-3B69570E6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2643" y="1923782"/>
            <a:ext cx="304800" cy="241300"/>
          </a:xfrm>
          <a:prstGeom prst="rect">
            <a:avLst/>
          </a:prstGeom>
        </p:spPr>
      </p:pic>
      <p:pic>
        <p:nvPicPr>
          <p:cNvPr id="144" name="Picture 143" descr="latex-image-1.pdf">
            <a:extLst>
              <a:ext uri="{FF2B5EF4-FFF2-40B4-BE49-F238E27FC236}">
                <a16:creationId xmlns:a16="http://schemas.microsoft.com/office/drawing/2014/main" id="{A842793F-7367-EA40-BD64-4D1060B707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6798" y="1936482"/>
            <a:ext cx="304800" cy="241300"/>
          </a:xfrm>
          <a:prstGeom prst="rect">
            <a:avLst/>
          </a:prstGeom>
        </p:spPr>
      </p:pic>
      <p:pic>
        <p:nvPicPr>
          <p:cNvPr id="145" name="Picture 144" descr="latex-image-1.pdf">
            <a:extLst>
              <a:ext uri="{FF2B5EF4-FFF2-40B4-BE49-F238E27FC236}">
                <a16:creationId xmlns:a16="http://schemas.microsoft.com/office/drawing/2014/main" id="{EEEC109E-1316-4B4F-B8DA-78E25FF4CD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3661" y="2812782"/>
            <a:ext cx="304800" cy="241300"/>
          </a:xfrm>
          <a:prstGeom prst="rect">
            <a:avLst/>
          </a:prstGeom>
        </p:spPr>
      </p:pic>
      <p:pic>
        <p:nvPicPr>
          <p:cNvPr id="146" name="Picture 145" descr="latex-image-1.pdf">
            <a:extLst>
              <a:ext uri="{FF2B5EF4-FFF2-40B4-BE49-F238E27FC236}">
                <a16:creationId xmlns:a16="http://schemas.microsoft.com/office/drawing/2014/main" id="{AFEF8CC0-5533-3D45-ACF1-F48AB5131D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2643" y="1314182"/>
            <a:ext cx="279400" cy="317500"/>
          </a:xfrm>
          <a:prstGeom prst="rect">
            <a:avLst/>
          </a:prstGeom>
        </p:spPr>
      </p:pic>
      <p:pic>
        <p:nvPicPr>
          <p:cNvPr id="147" name="Picture 146" descr="latex-image-1.pdf">
            <a:extLst>
              <a:ext uri="{FF2B5EF4-FFF2-40B4-BE49-F238E27FC236}">
                <a16:creationId xmlns:a16="http://schemas.microsoft.com/office/drawing/2014/main" id="{78140803-5AD0-F246-909B-D2833EF698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53811" y="1949181"/>
            <a:ext cx="158750" cy="370417"/>
          </a:xfrm>
          <a:prstGeom prst="rect">
            <a:avLst/>
          </a:prstGeom>
        </p:spPr>
      </p:pic>
      <p:pic>
        <p:nvPicPr>
          <p:cNvPr id="148" name="Picture 147" descr="latex-image-1.pdf">
            <a:extLst>
              <a:ext uri="{FF2B5EF4-FFF2-40B4-BE49-F238E27FC236}">
                <a16:creationId xmlns:a16="http://schemas.microsoft.com/office/drawing/2014/main" id="{A2D5F82C-BC1C-DE47-A826-DFB0F71EF76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1654" y="1917432"/>
            <a:ext cx="555625" cy="444500"/>
          </a:xfrm>
          <a:prstGeom prst="rect">
            <a:avLst/>
          </a:prstGeom>
        </p:spPr>
      </p:pic>
      <p:pic>
        <p:nvPicPr>
          <p:cNvPr id="149" name="Picture 148" descr="latex-image-1.pdf">
            <a:extLst>
              <a:ext uri="{FF2B5EF4-FFF2-40B4-BE49-F238E27FC236}">
                <a16:creationId xmlns:a16="http://schemas.microsoft.com/office/drawing/2014/main" id="{2706302C-7633-1A4B-A319-8A8334B086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44111" y="1872982"/>
            <a:ext cx="723138" cy="463550"/>
          </a:xfrm>
          <a:prstGeom prst="rect">
            <a:avLst/>
          </a:prstGeom>
        </p:spPr>
      </p:pic>
      <p:pic>
        <p:nvPicPr>
          <p:cNvPr id="150" name="Picture 149" descr="latex-image-1.pdf">
            <a:extLst>
              <a:ext uri="{FF2B5EF4-FFF2-40B4-BE49-F238E27FC236}">
                <a16:creationId xmlns:a16="http://schemas.microsoft.com/office/drawing/2014/main" id="{D52B7F8F-28F0-EE46-91D5-6AB15D53FCA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1743" y="2120632"/>
            <a:ext cx="177800" cy="152400"/>
          </a:xfrm>
          <a:prstGeom prst="rect">
            <a:avLst/>
          </a:prstGeom>
        </p:spPr>
      </p:pic>
      <p:pic>
        <p:nvPicPr>
          <p:cNvPr id="151" name="Picture 150" descr="latex-image-1.pdf">
            <a:extLst>
              <a:ext uri="{FF2B5EF4-FFF2-40B4-BE49-F238E27FC236}">
                <a16:creationId xmlns:a16="http://schemas.microsoft.com/office/drawing/2014/main" id="{204AF8FE-E494-5C40-9ABB-E1669146EEB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7143" y="1752332"/>
            <a:ext cx="177800" cy="152400"/>
          </a:xfrm>
          <a:prstGeom prst="rect">
            <a:avLst/>
          </a:prstGeom>
        </p:spPr>
      </p:pic>
      <p:pic>
        <p:nvPicPr>
          <p:cNvPr id="152" name="Picture 151" descr="latex-image-1.pdf">
            <a:extLst>
              <a:ext uri="{FF2B5EF4-FFF2-40B4-BE49-F238E27FC236}">
                <a16:creationId xmlns:a16="http://schemas.microsoft.com/office/drawing/2014/main" id="{A0C00341-A52F-2E41-BA91-0BE449AABD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8243" y="1803132"/>
            <a:ext cx="177800" cy="152400"/>
          </a:xfrm>
          <a:prstGeom prst="rect">
            <a:avLst/>
          </a:prstGeom>
        </p:spPr>
      </p:pic>
      <p:pic>
        <p:nvPicPr>
          <p:cNvPr id="153" name="Picture 152" descr="latex-image-1.pdf">
            <a:extLst>
              <a:ext uri="{FF2B5EF4-FFF2-40B4-BE49-F238E27FC236}">
                <a16:creationId xmlns:a16="http://schemas.microsoft.com/office/drawing/2014/main" id="{B78EF720-3C11-5341-BB4A-8794EECA65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8093" y="2342882"/>
            <a:ext cx="165100" cy="38100"/>
          </a:xfrm>
          <a:prstGeom prst="rect">
            <a:avLst/>
          </a:prstGeom>
        </p:spPr>
      </p:pic>
      <p:pic>
        <p:nvPicPr>
          <p:cNvPr id="154" name="Picture 153" descr="latex-image-1.pdf">
            <a:extLst>
              <a:ext uri="{FF2B5EF4-FFF2-40B4-BE49-F238E27FC236}">
                <a16:creationId xmlns:a16="http://schemas.microsoft.com/office/drawing/2014/main" id="{DB6C4BEA-43FB-F047-A89B-30D2FFED784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29711" y="2342882"/>
            <a:ext cx="165100" cy="38100"/>
          </a:xfrm>
          <a:prstGeom prst="rect">
            <a:avLst/>
          </a:prstGeom>
        </p:spPr>
      </p:pic>
      <p:sp>
        <p:nvSpPr>
          <p:cNvPr id="155" name="Line 5">
            <a:extLst>
              <a:ext uri="{FF2B5EF4-FFF2-40B4-BE49-F238E27FC236}">
                <a16:creationId xmlns:a16="http://schemas.microsoft.com/office/drawing/2014/main" id="{3EC71885-52B8-0942-A8A9-D0ACCF7538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97438" y="4703603"/>
            <a:ext cx="6853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Rectangle 7">
            <a:extLst>
              <a:ext uri="{FF2B5EF4-FFF2-40B4-BE49-F238E27FC236}">
                <a16:creationId xmlns:a16="http://schemas.microsoft.com/office/drawing/2014/main" id="{3E9F4139-8FCE-1443-8898-5562326CC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242" y="4226560"/>
            <a:ext cx="3398848" cy="91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11">
            <a:extLst>
              <a:ext uri="{FF2B5EF4-FFF2-40B4-BE49-F238E27FC236}">
                <a16:creationId xmlns:a16="http://schemas.microsoft.com/office/drawing/2014/main" id="{6CE30FC3-1977-0F47-ABDB-88D86DAA0D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1980" y="4718116"/>
            <a:ext cx="343463" cy="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13">
            <a:extLst>
              <a:ext uri="{FF2B5EF4-FFF2-40B4-BE49-F238E27FC236}">
                <a16:creationId xmlns:a16="http://schemas.microsoft.com/office/drawing/2014/main" id="{2ADB3E0F-8BBC-D648-8C34-095F9C297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330" y="4603593"/>
            <a:ext cx="247650" cy="234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15">
            <a:extLst>
              <a:ext uri="{FF2B5EF4-FFF2-40B4-BE49-F238E27FC236}">
                <a16:creationId xmlns:a16="http://schemas.microsoft.com/office/drawing/2014/main" id="{5FF0781C-0357-2E4A-A75B-09BC019B2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1393" y="4719480"/>
            <a:ext cx="642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30">
            <a:extLst>
              <a:ext uri="{FF2B5EF4-FFF2-40B4-BE49-F238E27FC236}">
                <a16:creationId xmlns:a16="http://schemas.microsoft.com/office/drawing/2014/main" id="{D2F3B79D-3346-3F41-B59A-29CD48C68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2646" y="4719480"/>
            <a:ext cx="0" cy="10199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31">
            <a:extLst>
              <a:ext uri="{FF2B5EF4-FFF2-40B4-BE49-F238E27FC236}">
                <a16:creationId xmlns:a16="http://schemas.microsoft.com/office/drawing/2014/main" id="{83785C6B-A605-E54E-91EB-A25439729F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6617" y="5729132"/>
            <a:ext cx="24060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2" name="Line 32">
            <a:extLst>
              <a:ext uri="{FF2B5EF4-FFF2-40B4-BE49-F238E27FC236}">
                <a16:creationId xmlns:a16="http://schemas.microsoft.com/office/drawing/2014/main" id="{C97C254D-5F59-9F49-99E9-A4235CF327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8630" y="4840129"/>
            <a:ext cx="0" cy="8993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" name="Picture 162" descr="latex-image-1.pdf">
            <a:extLst>
              <a:ext uri="{FF2B5EF4-FFF2-40B4-BE49-F238E27FC236}">
                <a16:creationId xmlns:a16="http://schemas.microsoft.com/office/drawing/2014/main" id="{B88CB1A9-EE1C-C540-8805-F9C379B2592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317" y="4487705"/>
            <a:ext cx="177800" cy="152400"/>
          </a:xfrm>
          <a:prstGeom prst="rect">
            <a:avLst/>
          </a:prstGeom>
        </p:spPr>
      </p:pic>
      <p:pic>
        <p:nvPicPr>
          <p:cNvPr id="164" name="Picture 163" descr="latex-image-1.pdf">
            <a:extLst>
              <a:ext uri="{FF2B5EF4-FFF2-40B4-BE49-F238E27FC236}">
                <a16:creationId xmlns:a16="http://schemas.microsoft.com/office/drawing/2014/main" id="{99FE7A0B-A0AD-074F-B553-6CE67743466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28919" y="4960779"/>
            <a:ext cx="165100" cy="381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0ABB2A4-5734-F045-98CE-B48AE1C226B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6353" y="4463893"/>
            <a:ext cx="622300" cy="190500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4B86BD2-536D-1244-8DBC-7B17A9AA9367}"/>
              </a:ext>
            </a:extLst>
          </p:cNvPr>
          <p:cNvGrpSpPr/>
          <p:nvPr/>
        </p:nvGrpSpPr>
        <p:grpSpPr>
          <a:xfrm>
            <a:off x="2705217" y="5494976"/>
            <a:ext cx="482202" cy="468311"/>
            <a:chOff x="2155825" y="3314698"/>
            <a:chExt cx="482202" cy="468311"/>
          </a:xfrm>
        </p:grpSpPr>
        <p:sp>
          <p:nvSpPr>
            <p:cNvPr id="167" name="Rectangle 12">
              <a:extLst>
                <a:ext uri="{FF2B5EF4-FFF2-40B4-BE49-F238E27FC236}">
                  <a16:creationId xmlns:a16="http://schemas.microsoft.com/office/drawing/2014/main" id="{0593FE77-2F42-2F4E-8C87-6B3A654C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825" y="3314698"/>
              <a:ext cx="482202" cy="4683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808EE78-A6D7-B742-B7D7-9DBBBE85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316163" y="3451226"/>
              <a:ext cx="203200" cy="215900"/>
            </a:xfrm>
            <a:prstGeom prst="rect">
              <a:avLst/>
            </a:prstGeom>
          </p:spPr>
        </p:pic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240455F6-ECF6-9D40-9E1F-5D3CF1CD827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00200" y="4403565"/>
            <a:ext cx="3175000" cy="5969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5D6DB54-B06C-324D-AFE7-B3129566B56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64139" y="4486116"/>
            <a:ext cx="114300" cy="114300"/>
          </a:xfrm>
          <a:prstGeom prst="rect">
            <a:avLst/>
          </a:prstGeom>
        </p:spPr>
      </p:pic>
      <p:sp>
        <p:nvSpPr>
          <p:cNvPr id="171" name="Rectangle 12">
            <a:extLst>
              <a:ext uri="{FF2B5EF4-FFF2-40B4-BE49-F238E27FC236}">
                <a16:creationId xmlns:a16="http://schemas.microsoft.com/office/drawing/2014/main" id="{23CD4A56-575C-D443-A108-617DE9A50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159" y="4458334"/>
            <a:ext cx="482202" cy="4683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ED24E65-1281-0F43-BC67-BEB2C4ABBC8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27910" y="4606764"/>
            <a:ext cx="266700" cy="165100"/>
          </a:xfrm>
          <a:prstGeom prst="rect">
            <a:avLst/>
          </a:prstGeom>
        </p:spPr>
      </p:pic>
      <p:sp>
        <p:nvSpPr>
          <p:cNvPr id="173" name="Line 28">
            <a:extLst>
              <a:ext uri="{FF2B5EF4-FFF2-40B4-BE49-F238E27FC236}">
                <a16:creationId xmlns:a16="http://schemas.microsoft.com/office/drawing/2014/main" id="{E92A1179-D6AB-3C42-92C6-5ABC49AE0E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2643" y="4689314"/>
            <a:ext cx="689599" cy="70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31">
            <a:extLst>
              <a:ext uri="{FF2B5EF4-FFF2-40B4-BE49-F238E27FC236}">
                <a16:creationId xmlns:a16="http://schemas.microsoft.com/office/drawing/2014/main" id="{BF03938B-11DE-0141-84B3-41DC311F8D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629" y="5739454"/>
            <a:ext cx="6365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31">
            <a:extLst>
              <a:ext uri="{FF2B5EF4-FFF2-40B4-BE49-F238E27FC236}">
                <a16:creationId xmlns:a16="http://schemas.microsoft.com/office/drawing/2014/main" id="{E64B2276-CB3B-0E47-9577-E5FF40862E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1707" y="5739454"/>
            <a:ext cx="61775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22ABB5E-EA21-3042-B86E-19DFCBFC58B9}"/>
              </a:ext>
            </a:extLst>
          </p:cNvPr>
          <p:cNvGrpSpPr/>
          <p:nvPr/>
        </p:nvGrpSpPr>
        <p:grpSpPr>
          <a:xfrm>
            <a:off x="3819462" y="5346944"/>
            <a:ext cx="1177155" cy="754349"/>
            <a:chOff x="6400800" y="5362572"/>
            <a:chExt cx="1177155" cy="754349"/>
          </a:xfrm>
        </p:grpSpPr>
        <p:sp>
          <p:nvSpPr>
            <p:cNvPr id="177" name="Rectangle 7">
              <a:extLst>
                <a:ext uri="{FF2B5EF4-FFF2-40B4-BE49-F238E27FC236}">
                  <a16:creationId xmlns:a16="http://schemas.microsoft.com/office/drawing/2014/main" id="{FD3ECE53-464D-3041-B718-7225DCB26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362572"/>
              <a:ext cx="1177155" cy="7543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839C78FF-E54A-164E-B537-1E98C9F7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633777" y="5511146"/>
              <a:ext cx="711200" cy="457200"/>
            </a:xfrm>
            <a:prstGeom prst="rect">
              <a:avLst/>
            </a:prstGeom>
          </p:spPr>
        </p:pic>
      </p:grpSp>
      <p:pic>
        <p:nvPicPr>
          <p:cNvPr id="179" name="Picture 178">
            <a:extLst>
              <a:ext uri="{FF2B5EF4-FFF2-40B4-BE49-F238E27FC236}">
                <a16:creationId xmlns:a16="http://schemas.microsoft.com/office/drawing/2014/main" id="{3BEFDA2F-3672-394C-88D2-75DCECEEDE1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24892" y="4337117"/>
            <a:ext cx="186327" cy="214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80EEA-31CC-DA48-A0E9-51468AA8A845}"/>
              </a:ext>
            </a:extLst>
          </p:cNvPr>
          <p:cNvSpPr txBox="1"/>
          <p:nvPr/>
        </p:nvSpPr>
        <p:spPr>
          <a:xfrm>
            <a:off x="5854700" y="5971788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Yaw Damper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6D11BBA-2A46-8346-BFE0-AF2B67A62E6E}"/>
              </a:ext>
            </a:extLst>
          </p:cNvPr>
          <p:cNvSpPr txBox="1"/>
          <p:nvPr/>
        </p:nvSpPr>
        <p:spPr>
          <a:xfrm>
            <a:off x="3949700" y="114454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 Control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E3E5E1A-D2A2-4144-AD62-43B419CC402B}"/>
              </a:ext>
            </a:extLst>
          </p:cNvPr>
          <p:cNvSpPr txBox="1"/>
          <p:nvPr/>
        </p:nvSpPr>
        <p:spPr>
          <a:xfrm>
            <a:off x="1168400" y="78894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Control</a:t>
            </a:r>
          </a:p>
        </p:txBody>
      </p:sp>
    </p:spTree>
    <p:extLst>
      <p:ext uri="{BB962C8B-B14F-4D97-AF65-F5344CB8AC3E}">
        <p14:creationId xmlns:p14="http://schemas.microsoft.com/office/powerpoint/2010/main" val="412748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0442"/>
            <a:ext cx="8229600" cy="603952"/>
          </a:xfrm>
        </p:spPr>
        <p:txBody>
          <a:bodyPr/>
          <a:lstStyle/>
          <a:p>
            <a:r>
              <a:rPr lang="en-US" dirty="0"/>
              <a:t>Roll Autopilot</a:t>
            </a: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8D45A91D-2160-8943-8575-B6D85BFE0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878" y="1114199"/>
            <a:ext cx="974725" cy="706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7">
            <a:extLst>
              <a:ext uri="{FF2B5EF4-FFF2-40B4-BE49-F238E27FC236}">
                <a16:creationId xmlns:a16="http://schemas.microsoft.com/office/drawing/2014/main" id="{172C3895-5EA9-F143-A339-3B0D874A3B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2253" y="1466624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9">
            <a:extLst>
              <a:ext uri="{FF2B5EF4-FFF2-40B4-BE49-F238E27FC236}">
                <a16:creationId xmlns:a16="http://schemas.microsoft.com/office/drawing/2014/main" id="{1598B925-098B-9C40-8FE8-17AC7E389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803" y="1466624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B81D02-A83F-FA49-8634-0E3992A88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478" y="1466624"/>
            <a:ext cx="6667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E6A5609D-4019-7F48-A689-F1E81D32D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953" y="1474561"/>
            <a:ext cx="331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Rectangle 32">
            <a:extLst>
              <a:ext uri="{FF2B5EF4-FFF2-40B4-BE49-F238E27FC236}">
                <a16:creationId xmlns:a16="http://schemas.microsoft.com/office/drawing/2014/main" id="{9F4923F0-027B-D148-B735-864C62641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016" y="1120549"/>
            <a:ext cx="385762" cy="70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40">
            <a:extLst>
              <a:ext uri="{FF2B5EF4-FFF2-40B4-BE49-F238E27FC236}">
                <a16:creationId xmlns:a16="http://schemas.microsoft.com/office/drawing/2014/main" id="{7C5AFC83-E14D-E448-902C-6510B0159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441" y="2114324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5">
            <a:extLst>
              <a:ext uri="{FF2B5EF4-FFF2-40B4-BE49-F238E27FC236}">
                <a16:creationId xmlns:a16="http://schemas.microsoft.com/office/drawing/2014/main" id="{70C5D3E2-B151-394D-A2E3-5982EBA47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7203" y="1466624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46">
            <a:extLst>
              <a:ext uri="{FF2B5EF4-FFF2-40B4-BE49-F238E27FC236}">
                <a16:creationId xmlns:a16="http://schemas.microsoft.com/office/drawing/2014/main" id="{8DE2D986-B0AD-9D43-8B69-D23D27EED4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4441" y="2314349"/>
            <a:ext cx="512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47">
            <a:extLst>
              <a:ext uri="{FF2B5EF4-FFF2-40B4-BE49-F238E27FC236}">
                <a16:creationId xmlns:a16="http://schemas.microsoft.com/office/drawing/2014/main" id="{567F12A0-D598-1B4B-B874-776DAC88AC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0803" y="2314349"/>
            <a:ext cx="77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48">
            <a:extLst>
              <a:ext uri="{FF2B5EF4-FFF2-40B4-BE49-F238E27FC236}">
                <a16:creationId xmlns:a16="http://schemas.microsoft.com/office/drawing/2014/main" id="{6CBD4C37-CCAD-A244-A937-DBF4E0BA04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9691" y="1585686"/>
            <a:ext cx="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50">
            <a:extLst>
              <a:ext uri="{FF2B5EF4-FFF2-40B4-BE49-F238E27FC236}">
                <a16:creationId xmlns:a16="http://schemas.microsoft.com/office/drawing/2014/main" id="{01267AED-0BC1-2544-8786-922707952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666" y="1268186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" name="Picture 53" descr="txp_fig">
            <a:extLst>
              <a:ext uri="{FF2B5EF4-FFF2-40B4-BE49-F238E27FC236}">
                <a16:creationId xmlns:a16="http://schemas.microsoft.com/office/drawing/2014/main" id="{2E18220C-2A2C-9249-8CF1-376794DAF58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4156528" y="1698399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Oval 61">
            <a:extLst>
              <a:ext uri="{FF2B5EF4-FFF2-40B4-BE49-F238E27FC236}">
                <a16:creationId xmlns:a16="http://schemas.microsoft.com/office/drawing/2014/main" id="{FB235CD4-1418-874D-A379-B66290C59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303" y="1339624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" name="Picture 67" descr="txp_fig">
            <a:extLst>
              <a:ext uri="{FF2B5EF4-FFF2-40B4-BE49-F238E27FC236}">
                <a16:creationId xmlns:a16="http://schemas.microsoft.com/office/drawing/2014/main" id="{BCDDA98D-ADCA-1C4B-B659-CD2BEA84771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165803" y="1722211"/>
            <a:ext cx="100013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Line 68">
            <a:extLst>
              <a:ext uri="{FF2B5EF4-FFF2-40B4-BE49-F238E27FC236}">
                <a16:creationId xmlns:a16="http://schemas.microsoft.com/office/drawing/2014/main" id="{A870F0C8-37F4-174E-8689-410F484DD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7591" y="1466624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72">
            <a:extLst>
              <a:ext uri="{FF2B5EF4-FFF2-40B4-BE49-F238E27FC236}">
                <a16:creationId xmlns:a16="http://schemas.microsoft.com/office/drawing/2014/main" id="{CD0D43B2-40D4-9C4B-BD43-9372724EA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0641" y="1466624"/>
            <a:ext cx="0" cy="1222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73">
            <a:extLst>
              <a:ext uri="{FF2B5EF4-FFF2-40B4-BE49-F238E27FC236}">
                <a16:creationId xmlns:a16="http://schemas.microsoft.com/office/drawing/2014/main" id="{6DBC52C1-D276-CF41-94F2-48297BFE24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6778" y="2688999"/>
            <a:ext cx="4233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74">
            <a:extLst>
              <a:ext uri="{FF2B5EF4-FFF2-40B4-BE49-F238E27FC236}">
                <a16:creationId xmlns:a16="http://schemas.microsoft.com/office/drawing/2014/main" id="{9AA42643-DE6B-D643-9405-D57C04761D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9953" y="1576161"/>
            <a:ext cx="0" cy="1109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112">
            <a:extLst>
              <a:ext uri="{FF2B5EF4-FFF2-40B4-BE49-F238E27FC236}">
                <a16:creationId xmlns:a16="http://schemas.microsoft.com/office/drawing/2014/main" id="{4F9C4242-8E6E-F34E-AE37-2FB65FFAC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653" y="1445986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Oval 121">
            <a:extLst>
              <a:ext uri="{FF2B5EF4-FFF2-40B4-BE49-F238E27FC236}">
                <a16:creationId xmlns:a16="http://schemas.microsoft.com/office/drawing/2014/main" id="{A3071DEC-D19F-6041-B844-870491D6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453" y="1349149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9" name="Picture 98" descr="latex-image-1.pdf">
            <a:extLst>
              <a:ext uri="{FF2B5EF4-FFF2-40B4-BE49-F238E27FC236}">
                <a16:creationId xmlns:a16="http://schemas.microsoft.com/office/drawing/2014/main" id="{59887770-4D32-7A47-B764-8A8AB4A30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178" y="1528536"/>
            <a:ext cx="215900" cy="165100"/>
          </a:xfrm>
          <a:prstGeom prst="rect">
            <a:avLst/>
          </a:prstGeom>
        </p:spPr>
      </p:pic>
      <p:pic>
        <p:nvPicPr>
          <p:cNvPr id="100" name="Picture 99" descr="latex-image-1.pdf">
            <a:extLst>
              <a:ext uri="{FF2B5EF4-FFF2-40B4-BE49-F238E27FC236}">
                <a16:creationId xmlns:a16="http://schemas.microsoft.com/office/drawing/2014/main" id="{3772CDF3-F0A6-7344-AA12-1902AB793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578" y="1141186"/>
            <a:ext cx="139700" cy="152400"/>
          </a:xfrm>
          <a:prstGeom prst="rect">
            <a:avLst/>
          </a:prstGeom>
        </p:spPr>
      </p:pic>
      <p:pic>
        <p:nvPicPr>
          <p:cNvPr id="102" name="Picture 101" descr="latex-image-1.pdf">
            <a:extLst>
              <a:ext uri="{FF2B5EF4-FFF2-40B4-BE49-F238E27FC236}">
                <a16:creationId xmlns:a16="http://schemas.microsoft.com/office/drawing/2014/main" id="{F39F6417-13BE-3F48-9D97-356EAB0E4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3328" y="1033236"/>
            <a:ext cx="152400" cy="215900"/>
          </a:xfrm>
          <a:prstGeom prst="rect">
            <a:avLst/>
          </a:prstGeom>
        </p:spPr>
      </p:pic>
      <p:pic>
        <p:nvPicPr>
          <p:cNvPr id="103" name="Picture 102" descr="latex-image-1.pdf">
            <a:extLst>
              <a:ext uri="{FF2B5EF4-FFF2-40B4-BE49-F238E27FC236}">
                <a16:creationId xmlns:a16="http://schemas.microsoft.com/office/drawing/2014/main" id="{7D496F0E-CDDD-A64B-B3B9-CABD52C0F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8128" y="1172936"/>
            <a:ext cx="203200" cy="190500"/>
          </a:xfrm>
          <a:prstGeom prst="rect">
            <a:avLst/>
          </a:prstGeom>
        </p:spPr>
      </p:pic>
      <p:pic>
        <p:nvPicPr>
          <p:cNvPr id="104" name="Picture 103" descr="latex-image-1.pdf">
            <a:extLst>
              <a:ext uri="{FF2B5EF4-FFF2-40B4-BE49-F238E27FC236}">
                <a16:creationId xmlns:a16="http://schemas.microsoft.com/office/drawing/2014/main" id="{419CE3B1-E7DB-684D-8859-91731E6593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428" y="1096736"/>
            <a:ext cx="203200" cy="266700"/>
          </a:xfrm>
          <a:prstGeom prst="rect">
            <a:avLst/>
          </a:prstGeom>
        </p:spPr>
      </p:pic>
      <p:pic>
        <p:nvPicPr>
          <p:cNvPr id="106" name="Picture 105" descr="latex-image-1.pdf">
            <a:extLst>
              <a:ext uri="{FF2B5EF4-FFF2-40B4-BE49-F238E27FC236}">
                <a16:creationId xmlns:a16="http://schemas.microsoft.com/office/drawing/2014/main" id="{53A9F5D4-F093-7943-8EDC-82E678D630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2928" y="1122136"/>
            <a:ext cx="228600" cy="215900"/>
          </a:xfrm>
          <a:prstGeom prst="rect">
            <a:avLst/>
          </a:prstGeom>
        </p:spPr>
      </p:pic>
      <p:pic>
        <p:nvPicPr>
          <p:cNvPr id="107" name="Picture 106" descr="latex-image-1.pdf">
            <a:extLst>
              <a:ext uri="{FF2B5EF4-FFF2-40B4-BE49-F238E27FC236}">
                <a16:creationId xmlns:a16="http://schemas.microsoft.com/office/drawing/2014/main" id="{E32FA832-25E4-BE46-BAA4-826F4A5D63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9228" y="1312636"/>
            <a:ext cx="304800" cy="241300"/>
          </a:xfrm>
          <a:prstGeom prst="rect">
            <a:avLst/>
          </a:prstGeom>
        </p:spPr>
      </p:pic>
      <p:pic>
        <p:nvPicPr>
          <p:cNvPr id="108" name="Picture 107" descr="latex-image-1.pdf">
            <a:extLst>
              <a:ext uri="{FF2B5EF4-FFF2-40B4-BE49-F238E27FC236}">
                <a16:creationId xmlns:a16="http://schemas.microsoft.com/office/drawing/2014/main" id="{DA56A46F-420C-CA49-9786-DEB419C83D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5828" y="2188936"/>
            <a:ext cx="304800" cy="241300"/>
          </a:xfrm>
          <a:prstGeom prst="rect">
            <a:avLst/>
          </a:prstGeom>
        </p:spPr>
      </p:pic>
      <p:pic>
        <p:nvPicPr>
          <p:cNvPr id="109" name="Picture 108" descr="latex-image-1.pdf">
            <a:extLst>
              <a:ext uri="{FF2B5EF4-FFF2-40B4-BE49-F238E27FC236}">
                <a16:creationId xmlns:a16="http://schemas.microsoft.com/office/drawing/2014/main" id="{5A304449-05F2-4B49-93D5-BBA78E2A40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5978" y="1325335"/>
            <a:ext cx="158750" cy="370417"/>
          </a:xfrm>
          <a:prstGeom prst="rect">
            <a:avLst/>
          </a:prstGeom>
        </p:spPr>
      </p:pic>
      <p:pic>
        <p:nvPicPr>
          <p:cNvPr id="110" name="Picture 109" descr="latex-image-1.pdf">
            <a:extLst>
              <a:ext uri="{FF2B5EF4-FFF2-40B4-BE49-F238E27FC236}">
                <a16:creationId xmlns:a16="http://schemas.microsoft.com/office/drawing/2014/main" id="{593F1FC8-D97F-4644-9DD1-6E0ACE02FE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6278" y="1249136"/>
            <a:ext cx="723138" cy="463550"/>
          </a:xfrm>
          <a:prstGeom prst="rect">
            <a:avLst/>
          </a:prstGeom>
        </p:spPr>
      </p:pic>
      <p:pic>
        <p:nvPicPr>
          <p:cNvPr id="111" name="Picture 110" descr="latex-image-1.pdf">
            <a:extLst>
              <a:ext uri="{FF2B5EF4-FFF2-40B4-BE49-F238E27FC236}">
                <a16:creationId xmlns:a16="http://schemas.microsoft.com/office/drawing/2014/main" id="{595BB0CE-1A89-054D-8506-8E9BDB4E4C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50128" y="1217386"/>
            <a:ext cx="177800" cy="152400"/>
          </a:xfrm>
          <a:prstGeom prst="rect">
            <a:avLst/>
          </a:prstGeom>
        </p:spPr>
      </p:pic>
      <p:pic>
        <p:nvPicPr>
          <p:cNvPr id="112" name="Picture 111" descr="latex-image-1.pdf">
            <a:extLst>
              <a:ext uri="{FF2B5EF4-FFF2-40B4-BE49-F238E27FC236}">
                <a16:creationId xmlns:a16="http://schemas.microsoft.com/office/drawing/2014/main" id="{4A431EA7-528B-514D-94E2-67D5B3B929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1878" y="1719036"/>
            <a:ext cx="165100" cy="38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19A36-02F3-034C-AA29-45E4FD67F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92300" y="2882055"/>
            <a:ext cx="5816600" cy="344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2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0442"/>
            <a:ext cx="8229600" cy="603952"/>
          </a:xfrm>
        </p:spPr>
        <p:txBody>
          <a:bodyPr/>
          <a:lstStyle/>
          <a:p>
            <a:r>
              <a:rPr lang="en-US" dirty="0"/>
              <a:t>Roll Autopilot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665" y="1405948"/>
            <a:ext cx="7761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book suggests using an integrator on roll in the roll loop to correct for any steady-state error due to disturbances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Our current suggestion is to not have an integrator on inner loops, including the roll loop 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Integrators add delay and instability -&gt; not a good idea for inner-most loops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An integrator will be used on the course loop to correct for steady-state errors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36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q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0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^{'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69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44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d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2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\theta_3}s}{s^2 + a_{\theta_1}s + a_{\theta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6"/>
  <p:tag name="PICTUREFILESIZE" val="1088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^c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7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e_{\thet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p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17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V_a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2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h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1"/>
  <p:tag name="PICTUREFILESIZE" val="85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p_{h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17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k_{i_{h}}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87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frac{1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98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q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0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^{'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6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44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d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23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\theta_3}s}{s^2 + a_{\theta_1}s + a_{\theta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6"/>
  <p:tag name="PICTUREFILESIZE" val="1088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^c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7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e_{\thet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5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p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1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frac{1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98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\theta_{\mathrm{DC}}}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90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q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0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^{'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69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44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d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23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\theta_3}s}{s^2 + a_{\theta_1}s + a_{\theta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6"/>
  <p:tag name="PICTUREFILESIZE" val="1088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^c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7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e_{\thet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5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p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17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V_a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240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h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1"/>
  <p:tag name="PICTUREFILESIZE" val="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p_{h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17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k_{i_{h}}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87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frac{1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98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V_a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240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h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1"/>
  <p:tag name="PICTUREFILESIZE" val="85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d_{h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0"/>
  <p:tag name="PICTUREFILESIZE" val="14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1}{V_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189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p_{h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17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k_{i_{h}}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87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theta^c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36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\theta_{\mathrm{DC}}}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90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V_2}}{s + a_{V_1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70"/>
  <p:tag name="PICTUREFILESIZE" val="56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d_{V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16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1}{a_{V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32"/>
  <p:tag name="PICTUREFILESIZE" val="262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1}{a_{\theta_3}}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30"/>
  <p:tag name="PICTUREFILESIZE" val="24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57120</TotalTime>
  <Words>8676</Words>
  <Application>Microsoft Macintosh PowerPoint</Application>
  <PresentationFormat>On-screen Show (4:3)</PresentationFormat>
  <Paragraphs>723</Paragraphs>
  <Slides>59</Slides>
  <Notes>48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CMEX10</vt:lpstr>
      <vt:lpstr>CMMI8</vt:lpstr>
      <vt:lpstr>CMSY8</vt:lpstr>
      <vt:lpstr>Helvetica</vt:lpstr>
      <vt:lpstr>LCMSS8</vt:lpstr>
      <vt:lpstr>Times</vt:lpstr>
      <vt:lpstr>Default Design</vt:lpstr>
      <vt:lpstr>Chapter 6</vt:lpstr>
      <vt:lpstr>Architecture</vt:lpstr>
      <vt:lpstr>Outline</vt:lpstr>
      <vt:lpstr>Successive Loop Closure</vt:lpstr>
      <vt:lpstr>SLC: Inner Loop Closed</vt:lpstr>
      <vt:lpstr>SLC: Two Loops Closed</vt:lpstr>
      <vt:lpstr>Lateral-directional Autopilot</vt:lpstr>
      <vt:lpstr>Roll Autopilot</vt:lpstr>
      <vt:lpstr>Roll Autopilot</vt:lpstr>
      <vt:lpstr>Lateral-directional Autopilot</vt:lpstr>
      <vt:lpstr>Course Hold Loop</vt:lpstr>
      <vt:lpstr>TF Zero Affects Response</vt:lpstr>
      <vt:lpstr>Course Hold Loop</vt:lpstr>
      <vt:lpstr>Yaw Damper</vt:lpstr>
      <vt:lpstr>Lateral Autopilot - Summary</vt:lpstr>
      <vt:lpstr>Lateral Autopilot – In Flight Tuning</vt:lpstr>
      <vt:lpstr>Longitudinal Flight Regimes</vt:lpstr>
      <vt:lpstr>Altitude Hold Using Commanded Pitch</vt:lpstr>
      <vt:lpstr>Pitch Attitude Hold</vt:lpstr>
      <vt:lpstr>Altitude Hold Using Commanded Pitch</vt:lpstr>
      <vt:lpstr>Altitude from Pitch – Simplified</vt:lpstr>
      <vt:lpstr>Altitude from Pitch Gain Calculations</vt:lpstr>
      <vt:lpstr>Airspeed Hold Using Throttle</vt:lpstr>
      <vt:lpstr>Airspeed from Throttle Gain Calculations</vt:lpstr>
      <vt:lpstr>Python Implementation</vt:lpstr>
      <vt:lpstr>Longitudinal Autopilot - Summary</vt:lpstr>
      <vt:lpstr>Longitudinal Autopilot – In Flight Tuning</vt:lpstr>
      <vt:lpstr>PID Loop Implementation</vt:lpstr>
      <vt:lpstr>PID Loop Implementation</vt:lpstr>
      <vt:lpstr>Integrator Anti-wind-up</vt:lpstr>
      <vt:lpstr>PID Implementation</vt:lpstr>
      <vt:lpstr>Yaw Damper Implementation</vt:lpstr>
      <vt:lpstr>Yaw Damper Implementation</vt:lpstr>
      <vt:lpstr>Yaw Damper Implementation Alternative</vt:lpstr>
      <vt:lpstr>Yaw Damper Implementation Alternative</vt:lpstr>
      <vt:lpstr>Simulation Project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LQR Control</vt:lpstr>
      <vt:lpstr>LQR Control</vt:lpstr>
      <vt:lpstr>LQR Control</vt:lpstr>
      <vt:lpstr>LQR Control</vt:lpstr>
      <vt:lpstr>LQR Control</vt:lpstr>
      <vt:lpstr>LQR Control</vt:lpstr>
      <vt:lpstr>LQR Control</vt:lpstr>
      <vt:lpstr>LQR Control</vt:lpstr>
      <vt:lpstr>LQR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Beard</dc:creator>
  <cp:lastModifiedBy>Tim McLain</cp:lastModifiedBy>
  <cp:revision>304</cp:revision>
  <cp:lastPrinted>1601-01-01T00:00:00Z</cp:lastPrinted>
  <dcterms:created xsi:type="dcterms:W3CDTF">2011-03-15T18:12:13Z</dcterms:created>
  <dcterms:modified xsi:type="dcterms:W3CDTF">2021-06-27T00:15:10Z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